
<file path=[Content_Types].xml><?xml version="1.0" encoding="utf-8"?>
<Types xmlns="http://schemas.openxmlformats.org/package/2006/content-types">
  <Default Extension="fntdata" ContentType="application/x-fontdata"/>
  <Default Extension="rels" ContentType="application/vnd.openxmlformats-package.relationships+xml"/>
  <Default Extension="xml" ContentType="application/xml"/>
  <Default Extension="png" ContentType="image/png"/>
  <Default Extension="jpg" ContentType="image/jpeg"/>
  <Default Extension="jpeg" ContentType="image/jpeg"/>
  <Default Extension="gif" ContentType="image/gif"/>
  <Default Extension="svg" ContentType="image/svg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 embedTrueTypeFonts="1" saveSubsetFonts="1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12192000" cy="6858000" type="custom"/>
  <p:notesSz cx="12192000" cy="6858000"/>
  <p:embeddedFontLst>
    <p:embeddedFont>
      <p:font typeface="Liter" charset="-122" pitchFamily="34"/>
      <p:regular r:id="rId17"/>
    </p:embeddedFont>
    <p:embeddedFont>
      <p:font typeface="Archivo Black" charset="-122" pitchFamily="34"/>
      <p:regular r:id="rId18"/>
    </p:embeddedFont>
  </p:embeddedFon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ableStyles" Target="tableStyles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/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_1.jpg"/><Relationship Id="rId3" Type="http://schemas.openxmlformats.org/officeDocument/2006/relationships/image" Target="../media/image1_2.png"/><Relationship Id="rId4" Type="http://schemas.openxmlformats.org/officeDocument/2006/relationships/image" Target="../media/image1_3.png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_1.jpg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_1.jpg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_1.jpg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_1.jpg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_1.jpg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_1.png"/><Relationship Id="rId3" Type="http://schemas.openxmlformats.org/officeDocument/2006/relationships/image" Target="../media/image7_2.png"/><Relationship Id="rId4" Type="http://schemas.openxmlformats.org/officeDocument/2006/relationships/image" Target="../media/image7_3.png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_1.png"/><Relationship Id="rId3" Type="http://schemas.openxmlformats.org/officeDocument/2006/relationships/image" Target="../media/image8_2.png"/><Relationship Id="rId4" Type="http://schemas.openxmlformats.org/officeDocument/2006/relationships/image" Target="../media/image8_3.png"/><Relationship Id="rId5" Type="http://schemas.openxmlformats.org/officeDocument/2006/relationships/image" Target="../media/image8_4.jpg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_1.jpg"/><Relationship Id="rId3" Type="http://schemas.openxmlformats.org/officeDocument/2006/relationships/image" Target="../media/image9_2.png"/><Relationship Id="rId4" Type="http://schemas.openxmlformats.org/officeDocument/2006/relationships/image" Target="../media/image9_3.png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0_1.jpg"/><Relationship Id="rId3" Type="http://schemas.openxmlformats.org/officeDocument/2006/relationships/image" Target="../media/image10_2.jpg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_1.jpg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2_1.jpg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4_1.jpg"/><Relationship Id="rId3" Type="http://schemas.openxmlformats.org/officeDocument/2006/relationships/image" Target="../media/image1_2.png"/><Relationship Id="rId4" Type="http://schemas.openxmlformats.org/officeDocument/2006/relationships/image" Target="../media/image1_3.png"/></Relationships>
</file>

<file path=ppt/slides/slide1.xml><?xml version="1.0" encoding="utf-8"?>
<p:sld xmlns:a="http://schemas.openxmlformats.org/drawingml/2006/main" xmlns:a14="http://schemas.microsoft.com/office/drawing/2010/main" xmlns:c="http://schemas.openxmlformats.org/drawingml/2006/chart" xmlns:cx="http://schemas.microsoft.com/office/drawing/2014/chartex" xmlns:m="http://schemas.openxmlformats.org/officeDocument/2006/math" xmlns:mc="http://schemas.openxmlformats.org/markup-compatibility/2006" xmlns:pptd="https://kimi-design.msh.team/pptd/2026" xmlns:r="http://schemas.openxmlformats.org/officeDocument/2006/relationships" xmlns:p="http://schemas.openxmlformats.org/presentationml/2006/main">
  <p:cSld>
    <p:bg>
      <p:bgPr>
        <a:solidFill>
          <a:srgbClr val="1517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hero"/>
          <p:cNvPicPr/>
          <p:nvPr/>
        </p:nvPicPr>
        <p:blipFill>
          <a:blip r:embed="rId2"/>
          <a:srcRect t="6000" b="600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3" name="shade"/>
          <p:cNvSpPr/>
          <p:nvPr/>
        </p:nvSpPr>
        <p:spPr>
          <a:xfrm>
            <a:off x="0" y="0"/>
            <a:ext cx="8255000" cy="6858000"/>
          </a:xfrm>
          <a:prstGeom prst="rect">
            <a:avLst/>
          </a:prstGeom>
          <a:solidFill>
            <a:srgbClr val="101210">
              <a:alpha val="90980"/>
            </a:srgbClr>
          </a:solidFill>
          <a:ln>
            <a:noFill/>
          </a:ln>
        </p:spPr>
      </p:sp>
      <p:sp>
        <p:nvSpPr>
          <p:cNvPr id="4" name="yellow-edge"/>
          <p:cNvSpPr/>
          <p:nvPr/>
        </p:nvSpPr>
        <p:spPr>
          <a:xfrm>
            <a:off x="0" y="0"/>
            <a:ext cx="177800" cy="6858000"/>
          </a:xfrm>
          <a:prstGeom prst="rect">
            <a:avLst/>
          </a:prstGeom>
          <a:solidFill>
            <a:srgbClr val="F7C600"/>
          </a:solidFill>
          <a:ln>
            <a:noFill/>
          </a:ln>
        </p:spPr>
      </p:sp>
      <p:pic>
        <p:nvPicPr>
          <p:cNvPr id="5" name="tp-logo"/>
          <p:cNvPicPr/>
          <p:nvPr/>
        </p:nvPicPr>
        <p:blipFill>
          <a:blip r:embed="rId3"/>
          <a:srcRect l="-27" r="-27"/>
          <a:stretch>
            <a:fillRect/>
          </a:stretch>
        </p:blipFill>
        <p:spPr>
          <a:xfrm>
            <a:off x="609600" y="355600"/>
            <a:ext cx="1879600" cy="1574800"/>
          </a:xfrm>
          <a:prstGeom prst="rect">
            <a:avLst/>
          </a:prstGeom>
          <a:ln>
            <a:noFill/>
          </a:ln>
        </p:spPr>
      </p:pic>
      <p:pic>
        <p:nvPicPr>
          <p:cNvPr id="6" name="sdlg-logo"/>
          <p:cNvPicPr/>
          <p:nvPr/>
        </p:nvPicPr>
        <p:blipFill>
          <a:blip r:embed="rId4"/>
          <a:srcRect l="0" r="0"/>
          <a:stretch>
            <a:fillRect/>
          </a:stretch>
        </p:blipFill>
        <p:spPr>
          <a:xfrm>
            <a:off x="10693400" y="406400"/>
            <a:ext cx="889000" cy="889000"/>
          </a:xfrm>
          <a:prstGeom prst="rect">
            <a:avLst/>
          </a:prstGeom>
          <a:ln>
            <a:noFill/>
          </a:ln>
        </p:spPr>
      </p:pic>
      <p:sp>
        <p:nvSpPr>
          <p:cNvPr id="7" name="meta"/>
          <p:cNvSpPr txBox="1"/>
          <p:nvPr/>
        </p:nvSpPr>
        <p:spPr>
          <a:xfrm>
            <a:off x="2895600" y="558800"/>
            <a:ext cx="4191000" cy="2794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20000"/>
              </a:lnSpc>
            </a:pPr>
            <a:r>
              <a:rPr lang="en-US" sz="1000" noProof="1" spc="150" kern="0">
                <a:solidFill>
                  <a:srgbClr val="F7C600"/>
                </a:solidFill>
                <a:latin typeface="Liter"/>
                <a:ea typeface="Liter"/>
              </a:rPr>
              <a:t>2026 PRODUCT RANGE · KENYA</a:t>
            </a:r>
            <a:endParaRPr lang="en-US" sz="1000" noProof="1"/>
          </a:p>
        </p:txBody>
      </p:sp>
      <p:sp>
        <p:nvSpPr>
          <p:cNvPr id="8" name="title"/>
          <p:cNvSpPr txBox="1"/>
          <p:nvPr/>
        </p:nvSpPr>
        <p:spPr>
          <a:xfrm>
            <a:off x="609600" y="2336800"/>
            <a:ext cx="7112000" cy="1473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98000"/>
              </a:lnSpc>
            </a:pPr>
            <a:r>
              <a:rPr lang="en-US" sz="5000" noProof="1">
                <a:solidFill>
                  <a:srgbClr val="FFFFFF"/>
                </a:solidFill>
                <a:latin typeface="Archivo Black"/>
                <a:ea typeface="Archivo Black"/>
              </a:rPr>
              <a:t>HEAVY EQUIPMENT
FOR KENYA.</a:t>
            </a:r>
            <a:endParaRPr lang="en-US" sz="5000" noProof="1"/>
          </a:p>
        </p:txBody>
      </p:sp>
      <p:sp>
        <p:nvSpPr>
          <p:cNvPr id="9" name="yellow-rule"/>
          <p:cNvSpPr/>
          <p:nvPr/>
        </p:nvSpPr>
        <p:spPr>
          <a:xfrm>
            <a:off x="609600" y="4064000"/>
            <a:ext cx="1193800" cy="76200"/>
          </a:xfrm>
          <a:prstGeom prst="rect">
            <a:avLst/>
          </a:prstGeom>
          <a:solidFill>
            <a:srgbClr val="F7C600"/>
          </a:solidFill>
          <a:ln>
            <a:noFill/>
          </a:ln>
        </p:spPr>
      </p:sp>
      <p:sp>
        <p:nvSpPr>
          <p:cNvPr id="10" name="subtitle"/>
          <p:cNvSpPr txBox="1"/>
          <p:nvPr/>
        </p:nvSpPr>
        <p:spPr>
          <a:xfrm>
            <a:off x="609600" y="4445000"/>
            <a:ext cx="6032500" cy="838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35000"/>
              </a:lnSpc>
            </a:pPr>
            <a:r>
              <a:rPr lang="en-US" sz="1800" noProof="1">
                <a:solidFill>
                  <a:srgbClr val="FFFFFF"/>
                </a:solidFill>
                <a:latin typeface="Liter"/>
                <a:ea typeface="Liter"/>
              </a:rPr>
              <a:t>The complete SDLG range, backed by local sales, hire, parts and contracting support.</a:t>
            </a:r>
            <a:endParaRPr lang="en-US" sz="1800" noProof="1"/>
          </a:p>
        </p:txBody>
      </p:sp>
      <p:sp>
        <p:nvSpPr>
          <p:cNvPr id="11" name="dealer"/>
          <p:cNvSpPr txBox="1"/>
          <p:nvPr/>
        </p:nvSpPr>
        <p:spPr>
          <a:xfrm>
            <a:off x="609600" y="5867400"/>
            <a:ext cx="6350000" cy="254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20000"/>
              </a:lnSpc>
            </a:pPr>
            <a:r>
              <a:rPr lang="en-US" sz="1000" noProof="1" spc="150" kern="0">
                <a:solidFill>
                  <a:srgbClr val="FFFFFF"/>
                </a:solidFill>
                <a:latin typeface="Liter"/>
                <a:ea typeface="Liter"/>
              </a:rPr>
              <a:t>TRUST PARTNERS GEO-GROUP LTD · AUTHORIZED SDLG DEALER</a:t>
            </a:r>
            <a:endParaRPr lang="en-US" sz="1000" noProof="1"/>
          </a:p>
        </p:txBody>
      </p:sp>
      <p:sp>
        <p:nvSpPr>
          <p:cNvPr id="12" name="page"/>
          <p:cNvSpPr txBox="1"/>
          <p:nvPr/>
        </p:nvSpPr>
        <p:spPr>
          <a:xfrm>
            <a:off x="10947400" y="6350000"/>
            <a:ext cx="635000" cy="203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ctr"/>
          <a:lstStyle/>
          <a:p>
            <a:pPr algn="r">
              <a:lnSpc>
                <a:spcPct val="125000"/>
              </a:lnSpc>
            </a:pPr>
            <a:r>
              <a:rPr lang="en-US" sz="1000" noProof="1">
                <a:solidFill>
                  <a:srgbClr val="FFFFFF"/>
                </a:solidFill>
                <a:latin typeface="Liter"/>
                <a:ea typeface="Liter"/>
              </a:rPr>
              <a:t>01 / 14</a:t>
            </a:r>
            <a:endParaRPr lang="en-US" sz="1000" noProof="1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a14="http://schemas.microsoft.com/office/drawing/2010/main" xmlns:c="http://schemas.openxmlformats.org/drawingml/2006/chart" xmlns:cx="http://schemas.microsoft.com/office/drawing/2014/chartex" xmlns:m="http://schemas.openxmlformats.org/officeDocument/2006/math" xmlns:mc="http://schemas.openxmlformats.org/markup-compatibility/2006" xmlns:pptd="https://kimi-design.msh.team/pptd/2026" xmlns:r="http://schemas.openxmlformats.org/officeDocument/2006/relationships" xmlns:p="http://schemas.openxmlformats.org/presentationml/2006/main">
  <p:cSld>
    <p:bg>
      <p:bgPr>
        <a:solidFill>
          <a:srgbClr val="F4F2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"/>
          <p:cNvPicPr/>
          <p:nvPr/>
        </p:nvPicPr>
        <p:blipFill>
          <a:blip r:embed="rId2"/>
          <a:srcRect l="13254" r="13254"/>
          <a:stretch>
            <a:fillRect/>
          </a:stretch>
        </p:blipFill>
        <p:spPr>
          <a:xfrm>
            <a:off x="7239000" y="0"/>
            <a:ext cx="4953000" cy="5054600"/>
          </a:xfrm>
          <a:prstGeom prst="rect">
            <a:avLst/>
          </a:prstGeom>
          <a:ln>
            <a:noFill/>
          </a:ln>
        </p:spPr>
      </p:pic>
      <p:sp>
        <p:nvSpPr>
          <p:cNvPr id="3" name="image-label"/>
          <p:cNvSpPr/>
          <p:nvPr/>
        </p:nvSpPr>
        <p:spPr>
          <a:xfrm>
            <a:off x="7239000" y="4495800"/>
            <a:ext cx="4953000" cy="558800"/>
          </a:xfrm>
          <a:prstGeom prst="rect">
            <a:avLst/>
          </a:prstGeom>
          <a:solidFill>
            <a:srgbClr val="151714">
              <a:alpha val="85098"/>
            </a:srgbClr>
          </a:solidFill>
          <a:ln>
            <a:noFill/>
          </a:ln>
        </p:spPr>
      </p:sp>
      <p:sp>
        <p:nvSpPr>
          <p:cNvPr id="4" name="image-caption"/>
          <p:cNvSpPr txBox="1"/>
          <p:nvPr/>
        </p:nvSpPr>
        <p:spPr>
          <a:xfrm>
            <a:off x="7467600" y="4648200"/>
            <a:ext cx="4445000" cy="2286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25000"/>
              </a:lnSpc>
            </a:pPr>
            <a:r>
              <a:rPr lang="en-US" sz="1000" noProof="1">
                <a:solidFill>
                  <a:srgbClr val="FFFFFF"/>
                </a:solidFill>
                <a:latin typeface="Liter"/>
                <a:ea typeface="Liter"/>
              </a:rPr>
              <a:t>SDLG machines at our Ruai yard, Nairobi</a:t>
            </a:r>
            <a:endParaRPr lang="en-US" sz="1000" noProof="1"/>
          </a:p>
        </p:txBody>
      </p:sp>
      <p:sp>
        <p:nvSpPr>
          <p:cNvPr id="5" name="section"/>
          <p:cNvSpPr txBox="1"/>
          <p:nvPr/>
        </p:nvSpPr>
        <p:spPr>
          <a:xfrm>
            <a:off x="609600" y="355600"/>
            <a:ext cx="4572000" cy="2286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20000"/>
              </a:lnSpc>
            </a:pPr>
            <a:r>
              <a:rPr lang="en-US" sz="1000" noProof="1" spc="150" kern="0">
                <a:solidFill>
                  <a:srgbClr val="6E706B"/>
                </a:solidFill>
                <a:latin typeface="Liter"/>
                <a:ea typeface="Liter"/>
              </a:rPr>
              <a:t>01 / THE LOCAL PARTNER</a:t>
            </a:r>
            <a:endParaRPr lang="en-US" sz="1000" noProof="1"/>
          </a:p>
        </p:txBody>
      </p:sp>
      <p:sp>
        <p:nvSpPr>
          <p:cNvPr id="6" name="title"/>
          <p:cNvSpPr txBox="1"/>
          <p:nvPr/>
        </p:nvSpPr>
        <p:spPr>
          <a:xfrm>
            <a:off x="609600" y="914400"/>
            <a:ext cx="6096000" cy="14986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02000"/>
              </a:lnSpc>
            </a:pPr>
            <a:r>
              <a:rPr lang="en-US" sz="3700" noProof="1">
                <a:solidFill>
                  <a:srgbClr val="151714"/>
                </a:solidFill>
                <a:latin typeface="Archivo Black"/>
                <a:ea typeface="Archivo Black"/>
              </a:rPr>
              <a:t>KENYA’S EARTHWORKS &amp;
EQUIPMENT PARTNER</a:t>
            </a:r>
            <a:endParaRPr lang="en-US" sz="3700" noProof="1"/>
          </a:p>
        </p:txBody>
      </p:sp>
      <p:sp>
        <p:nvSpPr>
          <p:cNvPr id="7" name="body"/>
          <p:cNvSpPr txBox="1"/>
          <p:nvPr/>
        </p:nvSpPr>
        <p:spPr>
          <a:xfrm>
            <a:off x="609600" y="2590800"/>
            <a:ext cx="5740400" cy="1270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35000"/>
              </a:lnSpc>
            </a:pPr>
            <a:r>
              <a:rPr lang="en-US" sz="1600" noProof="1">
                <a:solidFill>
                  <a:srgbClr val="3E403C"/>
                </a:solidFill>
                <a:latin typeface="Liter"/>
                <a:ea typeface="Liter"/>
              </a:rPr>
              <a:t>For over 15 years, Trust Partners Geo-Group has delivered excavation, civil engineering and heavy equipment solutions across Kenya. As an authorized SDLG dealer, the team combines machine supply with daily, real-site operating experience.</a:t>
            </a:r>
            <a:endParaRPr lang="en-US" sz="1600" noProof="1"/>
          </a:p>
        </p:txBody>
      </p:sp>
      <p:sp>
        <p:nvSpPr>
          <p:cNvPr id="8" name="nca-line"/>
          <p:cNvSpPr/>
          <p:nvPr/>
        </p:nvSpPr>
        <p:spPr>
          <a:xfrm>
            <a:off x="609600" y="4038600"/>
            <a:ext cx="50800" cy="533400"/>
          </a:xfrm>
          <a:prstGeom prst="rect">
            <a:avLst/>
          </a:prstGeom>
          <a:solidFill>
            <a:srgbClr val="F7C600"/>
          </a:solidFill>
          <a:ln>
            <a:noFill/>
          </a:ln>
        </p:spPr>
      </p:sp>
      <p:sp>
        <p:nvSpPr>
          <p:cNvPr id="9" name="nca"/>
          <p:cNvSpPr txBox="1"/>
          <p:nvPr/>
        </p:nvSpPr>
        <p:spPr>
          <a:xfrm>
            <a:off x="838200" y="4013200"/>
            <a:ext cx="5334000" cy="6096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35000"/>
              </a:lnSpc>
            </a:pPr>
            <a:r>
              <a:rPr lang="en-US" sz="1400" noProof="1">
                <a:solidFill>
                  <a:srgbClr val="151714"/>
                </a:solidFill>
                <a:latin typeface="Liter"/>
                <a:ea typeface="Liter"/>
              </a:rPr>
              <a:t>NCA-certified contractor · Genuine parts · Certified operators · Nationwide logistics from Ruai, Nairobi</a:t>
            </a:r>
            <a:endParaRPr lang="en-US" sz="1400" noProof="1"/>
          </a:p>
        </p:txBody>
      </p:sp>
      <p:sp>
        <p:nvSpPr>
          <p:cNvPr id="10" name="stat1"/>
          <p:cNvSpPr txBox="1"/>
          <p:nvPr/>
        </p:nvSpPr>
        <p:spPr>
          <a:xfrm>
            <a:off x="609600" y="5194300"/>
            <a:ext cx="1651000" cy="6604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98000"/>
              </a:lnSpc>
            </a:pPr>
            <a:r>
              <a:rPr lang="en-US" sz="4200" noProof="1">
                <a:solidFill>
                  <a:srgbClr val="151714"/>
                </a:solidFill>
                <a:latin typeface="Archivo Black"/>
                <a:ea typeface="Archivo Black"/>
              </a:rPr>
              <a:t>15+</a:t>
            </a:r>
            <a:endParaRPr lang="en-US" sz="4200" noProof="1"/>
          </a:p>
        </p:txBody>
      </p:sp>
      <p:sp>
        <p:nvSpPr>
          <p:cNvPr id="11" name="stat1-label"/>
          <p:cNvSpPr txBox="1"/>
          <p:nvPr/>
        </p:nvSpPr>
        <p:spPr>
          <a:xfrm>
            <a:off x="609600" y="5905500"/>
            <a:ext cx="1778000" cy="254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20000"/>
              </a:lnSpc>
            </a:pPr>
            <a:r>
              <a:rPr lang="en-US" sz="1000" noProof="1" spc="150" kern="0">
                <a:solidFill>
                  <a:srgbClr val="6E706B"/>
                </a:solidFill>
                <a:latin typeface="Liter"/>
                <a:ea typeface="Liter"/>
              </a:rPr>
              <a:t>YEARS IN KENYA</a:t>
            </a:r>
            <a:endParaRPr lang="en-US" sz="1000" noProof="1"/>
          </a:p>
        </p:txBody>
      </p:sp>
      <p:sp>
        <p:nvSpPr>
          <p:cNvPr id="12" name="stat2"/>
          <p:cNvSpPr txBox="1"/>
          <p:nvPr/>
        </p:nvSpPr>
        <p:spPr>
          <a:xfrm>
            <a:off x="2921000" y="5194300"/>
            <a:ext cx="1397000" cy="6604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98000"/>
              </a:lnSpc>
            </a:pPr>
            <a:r>
              <a:rPr lang="en-US" sz="4200" noProof="1">
                <a:solidFill>
                  <a:srgbClr val="151714"/>
                </a:solidFill>
                <a:latin typeface="Archivo Black"/>
                <a:ea typeface="Archivo Black"/>
              </a:rPr>
              <a:t>9</a:t>
            </a:r>
            <a:endParaRPr lang="en-US" sz="4200" noProof="1"/>
          </a:p>
        </p:txBody>
      </p:sp>
      <p:sp>
        <p:nvSpPr>
          <p:cNvPr id="13" name="stat2-label"/>
          <p:cNvSpPr txBox="1"/>
          <p:nvPr/>
        </p:nvSpPr>
        <p:spPr>
          <a:xfrm>
            <a:off x="2921000" y="5905500"/>
            <a:ext cx="1778000" cy="254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20000"/>
              </a:lnSpc>
            </a:pPr>
            <a:r>
              <a:rPr lang="en-US" sz="1000" noProof="1" spc="150" kern="0">
                <a:solidFill>
                  <a:srgbClr val="6E706B"/>
                </a:solidFill>
                <a:latin typeface="Liter"/>
                <a:ea typeface="Liter"/>
              </a:rPr>
              <a:t>SERVICE LINES</a:t>
            </a:r>
            <a:endParaRPr lang="en-US" sz="1000" noProof="1"/>
          </a:p>
        </p:txBody>
      </p:sp>
      <p:sp>
        <p:nvSpPr>
          <p:cNvPr id="14" name="stat3"/>
          <p:cNvSpPr txBox="1"/>
          <p:nvPr/>
        </p:nvSpPr>
        <p:spPr>
          <a:xfrm>
            <a:off x="5181600" y="5194300"/>
            <a:ext cx="1841500" cy="6604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98000"/>
              </a:lnSpc>
            </a:pPr>
            <a:r>
              <a:rPr lang="en-US" sz="4200" noProof="1">
                <a:solidFill>
                  <a:srgbClr val="151714"/>
                </a:solidFill>
                <a:latin typeface="Archivo Black"/>
                <a:ea typeface="Archivo Black"/>
              </a:rPr>
              <a:t>24 hr</a:t>
            </a:r>
            <a:endParaRPr lang="en-US" sz="4200" noProof="1"/>
          </a:p>
        </p:txBody>
      </p:sp>
      <p:sp>
        <p:nvSpPr>
          <p:cNvPr id="15" name="stat3-label"/>
          <p:cNvSpPr txBox="1"/>
          <p:nvPr/>
        </p:nvSpPr>
        <p:spPr>
          <a:xfrm>
            <a:off x="5181600" y="5905500"/>
            <a:ext cx="1905000" cy="254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20000"/>
              </a:lnSpc>
            </a:pPr>
            <a:r>
              <a:rPr lang="en-US" sz="1000" noProof="1" spc="150" kern="0">
                <a:solidFill>
                  <a:srgbClr val="6E706B"/>
                </a:solidFill>
                <a:latin typeface="Liter"/>
                <a:ea typeface="Liter"/>
              </a:rPr>
              <a:t>RESPONSE TIME</a:t>
            </a:r>
            <a:endParaRPr lang="en-US" sz="1000" noProof="1"/>
          </a:p>
        </p:txBody>
      </p:sp>
      <p:sp>
        <p:nvSpPr>
          <p:cNvPr id="16" name="bottom-band"/>
          <p:cNvSpPr/>
          <p:nvPr/>
        </p:nvSpPr>
        <p:spPr>
          <a:xfrm>
            <a:off x="7239000" y="5054600"/>
            <a:ext cx="4953000" cy="1803400"/>
          </a:xfrm>
          <a:prstGeom prst="rect">
            <a:avLst/>
          </a:prstGeom>
          <a:solidFill>
            <a:srgbClr val="F7C600"/>
          </a:solidFill>
          <a:ln>
            <a:noFill/>
          </a:ln>
        </p:spPr>
      </p:sp>
      <p:sp>
        <p:nvSpPr>
          <p:cNvPr id="17" name="band-text"/>
          <p:cNvSpPr txBox="1"/>
          <p:nvPr/>
        </p:nvSpPr>
        <p:spPr>
          <a:xfrm>
            <a:off x="7543800" y="5384800"/>
            <a:ext cx="4191000" cy="9906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35000"/>
              </a:lnSpc>
            </a:pPr>
            <a:r>
              <a:rPr lang="en-US" sz="1800" noProof="1" b="1">
                <a:solidFill>
                  <a:srgbClr val="151714"/>
                </a:solidFill>
                <a:latin typeface="Liter"/>
                <a:ea typeface="Liter"/>
              </a:rPr>
              <a:t>SALES · HIRE · CONTRACTING</a:t>
            </a:r>
            <a:endParaRPr lang="en-US" sz="1800" noProof="1"/>
          </a:p>
          <a:p>
            <a:pPr>
              <a:lnSpc>
                <a:spcPct val="135000"/>
              </a:lnSpc>
              <a:spcBef>
                <a:spcPts val="1000"/>
              </a:spcBef>
            </a:pPr>
            <a:r>
              <a:rPr lang="en-US" sz="1800" noProof="1">
                <a:solidFill>
                  <a:srgbClr val="151714"/>
                </a:solidFill>
                <a:latin typeface="Liter"/>
                <a:ea typeface="Liter"/>
              </a:rPr>
              <a:t>One partner from site preparation to handover.</a:t>
            </a:r>
            <a:endParaRPr lang="en-US" sz="1800" noProof="1"/>
          </a:p>
        </p:txBody>
      </p:sp>
      <p:sp>
        <p:nvSpPr>
          <p:cNvPr id="18" name="page"/>
          <p:cNvSpPr txBox="1"/>
          <p:nvPr/>
        </p:nvSpPr>
        <p:spPr>
          <a:xfrm>
            <a:off x="609600" y="6477000"/>
            <a:ext cx="1270000" cy="177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25000"/>
              </a:lnSpc>
            </a:pPr>
            <a:r>
              <a:rPr lang="en-US" sz="1000" noProof="1">
                <a:solidFill>
                  <a:srgbClr val="6E706B"/>
                </a:solidFill>
                <a:latin typeface="Liter"/>
                <a:ea typeface="Liter"/>
              </a:rPr>
              <a:t>02 / 14</a:t>
            </a:r>
            <a:endParaRPr lang="en-US" sz="1000" noProof="1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a14="http://schemas.microsoft.com/office/drawing/2010/main" xmlns:c="http://schemas.openxmlformats.org/drawingml/2006/chart" xmlns:cx="http://schemas.microsoft.com/office/drawing/2014/chartex" xmlns:m="http://schemas.openxmlformats.org/officeDocument/2006/math" xmlns:mc="http://schemas.openxmlformats.org/markup-compatibility/2006" xmlns:pptd="https://kimi-design.msh.team/pptd/2026" xmlns:r="http://schemas.openxmlformats.org/officeDocument/2006/relationships" xmlns:p="http://schemas.openxmlformats.org/presentationml/2006/main">
  <p:cSld>
    <p:bg>
      <p:bgPr>
        <a:solidFill>
          <a:srgbClr val="1517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ction"/>
          <p:cNvSpPr txBox="1"/>
          <p:nvPr/>
        </p:nvSpPr>
        <p:spPr>
          <a:xfrm>
            <a:off x="609600" y="330200"/>
            <a:ext cx="4318000" cy="2286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20000"/>
              </a:lnSpc>
            </a:pPr>
            <a:r>
              <a:rPr lang="en-US" sz="1000" noProof="1" spc="150" kern="0">
                <a:solidFill>
                  <a:srgbClr val="F7C600"/>
                </a:solidFill>
                <a:latin typeface="Liter"/>
                <a:ea typeface="Liter"/>
              </a:rPr>
              <a:t>02 / THE COMPLETE RANGE</a:t>
            </a:r>
            <a:endParaRPr lang="en-US" sz="1000" noProof="1"/>
          </a:p>
        </p:txBody>
      </p:sp>
      <p:sp>
        <p:nvSpPr>
          <p:cNvPr id="3" name="big-number"/>
          <p:cNvSpPr txBox="1"/>
          <p:nvPr/>
        </p:nvSpPr>
        <p:spPr>
          <a:xfrm>
            <a:off x="533400" y="863600"/>
            <a:ext cx="3810000" cy="1320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98000"/>
              </a:lnSpc>
            </a:pPr>
            <a:r>
              <a:rPr lang="en-US" sz="9200" noProof="1">
                <a:solidFill>
                  <a:srgbClr val="F7C600"/>
                </a:solidFill>
                <a:latin typeface="Archivo Black"/>
                <a:ea typeface="Archivo Black"/>
              </a:rPr>
              <a:t>40+</a:t>
            </a:r>
            <a:endParaRPr lang="en-US" sz="9200" noProof="1"/>
          </a:p>
        </p:txBody>
      </p:sp>
      <p:sp>
        <p:nvSpPr>
          <p:cNvPr id="4" name="big-label"/>
          <p:cNvSpPr txBox="1"/>
          <p:nvPr/>
        </p:nvSpPr>
        <p:spPr>
          <a:xfrm>
            <a:off x="660400" y="2235200"/>
            <a:ext cx="3175000" cy="304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20000"/>
              </a:lnSpc>
            </a:pPr>
            <a:r>
              <a:rPr lang="en-US" sz="1000" noProof="1" spc="150" kern="0">
                <a:solidFill>
                  <a:srgbClr val="FFFFFF"/>
                </a:solidFill>
                <a:latin typeface="Liter"/>
                <a:ea typeface="Liter"/>
              </a:rPr>
              <a:t>MODELS FEATURED</a:t>
            </a:r>
            <a:endParaRPr lang="en-US" sz="1000" noProof="1"/>
          </a:p>
        </p:txBody>
      </p:sp>
      <p:sp>
        <p:nvSpPr>
          <p:cNvPr id="5" name="title"/>
          <p:cNvSpPr txBox="1"/>
          <p:nvPr/>
        </p:nvSpPr>
        <p:spPr>
          <a:xfrm>
            <a:off x="4953000" y="838200"/>
            <a:ext cx="6477000" cy="12954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98000"/>
              </a:lnSpc>
            </a:pPr>
            <a:r>
              <a:rPr lang="en-US" sz="4300" noProof="1">
                <a:solidFill>
                  <a:srgbClr val="FFFFFF"/>
                </a:solidFill>
                <a:latin typeface="Archivo Black"/>
                <a:ea typeface="Archivo Black"/>
              </a:rPr>
              <a:t>ONE PARTNER.
EVERY MACHINE.</a:t>
            </a:r>
            <a:endParaRPr lang="en-US" sz="4300" noProof="1"/>
          </a:p>
        </p:txBody>
      </p:sp>
      <p:sp>
        <p:nvSpPr>
          <p:cNvPr id="6" name="title-rule"/>
          <p:cNvSpPr/>
          <p:nvPr/>
        </p:nvSpPr>
        <p:spPr>
          <a:xfrm>
            <a:off x="4953000" y="2336800"/>
            <a:ext cx="1092200" cy="63500"/>
          </a:xfrm>
          <a:prstGeom prst="rect">
            <a:avLst/>
          </a:prstGeom>
          <a:solidFill>
            <a:srgbClr val="F7C600"/>
          </a:solidFill>
          <a:ln>
            <a:noFill/>
          </a:ln>
        </p:spPr>
      </p:sp>
      <p:sp>
        <p:nvSpPr>
          <p:cNvPr id="7" name="families-left"/>
          <p:cNvSpPr txBox="1"/>
          <p:nvPr/>
        </p:nvSpPr>
        <p:spPr>
          <a:xfrm>
            <a:off x="4953000" y="2717800"/>
            <a:ext cx="3111500" cy="14986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60000"/>
              </a:lnSpc>
            </a:pPr>
            <a:r>
              <a:rPr lang="en-US" sz="1600" noProof="1">
                <a:solidFill>
                  <a:srgbClr val="FFFFFF"/>
                </a:solidFill>
                <a:latin typeface="Liter"/>
                <a:ea typeface="Liter"/>
              </a:rPr>
              <a:t>01  Crawler excavators</a:t>
            </a:r>
            <a:endParaRPr lang="en-US" sz="1600" noProof="1"/>
          </a:p>
          <a:p>
            <a:pPr>
              <a:lnSpc>
                <a:spcPct val="160000"/>
              </a:lnSpc>
            </a:pPr>
            <a:r>
              <a:rPr lang="en-US" sz="1600" noProof="1">
                <a:solidFill>
                  <a:srgbClr val="FFFFFF"/>
                </a:solidFill>
                <a:latin typeface="Liter"/>
                <a:ea typeface="Liter"/>
              </a:rPr>
              <a:t>02  Wheel loaders</a:t>
            </a:r>
            <a:endParaRPr lang="en-US" sz="1600" noProof="1"/>
          </a:p>
          <a:p>
            <a:pPr>
              <a:lnSpc>
                <a:spcPct val="160000"/>
              </a:lnSpc>
            </a:pPr>
            <a:r>
              <a:rPr lang="en-US" sz="1600" noProof="1">
                <a:solidFill>
                  <a:srgbClr val="FFFFFF"/>
                </a:solidFill>
                <a:latin typeface="Liter"/>
                <a:ea typeface="Liter"/>
              </a:rPr>
              <a:t>03  Electric &amp; hybrid</a:t>
            </a:r>
            <a:endParaRPr lang="en-US" sz="1600" noProof="1"/>
          </a:p>
          <a:p>
            <a:pPr>
              <a:lnSpc>
                <a:spcPct val="160000"/>
              </a:lnSpc>
            </a:pPr>
            <a:r>
              <a:rPr lang="en-US" sz="1600" noProof="1">
                <a:solidFill>
                  <a:srgbClr val="FFFFFF"/>
                </a:solidFill>
                <a:latin typeface="Liter"/>
                <a:ea typeface="Liter"/>
              </a:rPr>
              <a:t>04  Motor graders</a:t>
            </a:r>
            <a:endParaRPr lang="en-US" sz="1600" noProof="1"/>
          </a:p>
        </p:txBody>
      </p:sp>
      <p:sp>
        <p:nvSpPr>
          <p:cNvPr id="8" name="families-right"/>
          <p:cNvSpPr txBox="1"/>
          <p:nvPr/>
        </p:nvSpPr>
        <p:spPr>
          <a:xfrm>
            <a:off x="8458200" y="2717800"/>
            <a:ext cx="3175000" cy="14986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60000"/>
              </a:lnSpc>
            </a:pPr>
            <a:r>
              <a:rPr lang="en-US" sz="1600" noProof="1">
                <a:solidFill>
                  <a:srgbClr val="FFFFFF"/>
                </a:solidFill>
                <a:latin typeface="Liter"/>
                <a:ea typeface="Liter"/>
              </a:rPr>
              <a:t>05  Dozers &amp; backhoes</a:t>
            </a:r>
            <a:endParaRPr lang="en-US" sz="1600" noProof="1"/>
          </a:p>
          <a:p>
            <a:pPr>
              <a:lnSpc>
                <a:spcPct val="160000"/>
              </a:lnSpc>
            </a:pPr>
            <a:r>
              <a:rPr lang="en-US" sz="1600" noProof="1">
                <a:solidFill>
                  <a:srgbClr val="FFFFFF"/>
                </a:solidFill>
                <a:latin typeface="Liter"/>
                <a:ea typeface="Liter"/>
              </a:rPr>
              <a:t>06  Compaction</a:t>
            </a:r>
            <a:endParaRPr lang="en-US" sz="1600" noProof="1"/>
          </a:p>
          <a:p>
            <a:pPr>
              <a:lnSpc>
                <a:spcPct val="160000"/>
              </a:lnSpc>
            </a:pPr>
            <a:r>
              <a:rPr lang="en-US" sz="1600" noProof="1">
                <a:solidFill>
                  <a:srgbClr val="FFFFFF"/>
                </a:solidFill>
                <a:latin typeface="Liter"/>
                <a:ea typeface="Liter"/>
              </a:rPr>
              <a:t>07  Compact track loaders</a:t>
            </a:r>
            <a:endParaRPr lang="en-US" sz="1600" noProof="1"/>
          </a:p>
          <a:p>
            <a:pPr>
              <a:lnSpc>
                <a:spcPct val="160000"/>
              </a:lnSpc>
            </a:pPr>
            <a:r>
              <a:rPr lang="en-US" sz="1600" noProof="1">
                <a:solidFill>
                  <a:srgbClr val="FFFFFF"/>
                </a:solidFill>
                <a:latin typeface="Liter"/>
                <a:ea typeface="Liter"/>
              </a:rPr>
              <a:t>08  Attachments</a:t>
            </a:r>
            <a:endParaRPr lang="en-US" sz="1600" noProof="1"/>
          </a:p>
        </p:txBody>
      </p:sp>
      <p:pic>
        <p:nvPicPr>
          <p:cNvPr id="9" name="image"/>
          <p:cNvPicPr/>
          <p:nvPr/>
        </p:nvPicPr>
        <p:blipFill>
          <a:blip r:embed="rId2"/>
          <a:srcRect t="17000" b="17000"/>
          <a:stretch>
            <a:fillRect/>
          </a:stretch>
        </p:blipFill>
        <p:spPr>
          <a:xfrm>
            <a:off x="609600" y="4572000"/>
            <a:ext cx="10972800" cy="1625600"/>
          </a:xfrm>
          <a:prstGeom prst="rect">
            <a:avLst/>
          </a:prstGeom>
          <a:ln>
            <a:noFill/>
          </a:ln>
        </p:spPr>
      </p:pic>
      <p:sp>
        <p:nvSpPr>
          <p:cNvPr id="10" name="image-shade"/>
          <p:cNvSpPr/>
          <p:nvPr/>
        </p:nvSpPr>
        <p:spPr>
          <a:xfrm>
            <a:off x="609600" y="4572000"/>
            <a:ext cx="10972800" cy="1625600"/>
          </a:xfrm>
          <a:prstGeom prst="rect">
            <a:avLst/>
          </a:prstGeom>
          <a:solidFill>
            <a:srgbClr val="151714">
              <a:alpha val="54902"/>
            </a:srgbClr>
          </a:solidFill>
          <a:ln>
            <a:noFill/>
          </a:ln>
        </p:spPr>
      </p:sp>
      <p:sp>
        <p:nvSpPr>
          <p:cNvPr id="11" name="metric1"/>
          <p:cNvSpPr txBox="1"/>
          <p:nvPr/>
        </p:nvSpPr>
        <p:spPr>
          <a:xfrm>
            <a:off x="939800" y="4889500"/>
            <a:ext cx="2794000" cy="584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98000"/>
              </a:lnSpc>
            </a:pPr>
            <a:r>
              <a:rPr lang="en-US" sz="3200" noProof="1">
                <a:solidFill>
                  <a:srgbClr val="FFFFFF"/>
                </a:solidFill>
                <a:latin typeface="Archivo Black"/>
                <a:ea typeface="Archivo Black"/>
              </a:rPr>
              <a:t>2.6–95 t</a:t>
            </a:r>
            <a:endParaRPr lang="en-US" sz="3200" noProof="1"/>
          </a:p>
        </p:txBody>
      </p:sp>
      <p:sp>
        <p:nvSpPr>
          <p:cNvPr id="12" name="metric1-label"/>
          <p:cNvSpPr txBox="1"/>
          <p:nvPr/>
        </p:nvSpPr>
        <p:spPr>
          <a:xfrm>
            <a:off x="952500" y="5575300"/>
            <a:ext cx="2921000" cy="2286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20000"/>
              </a:lnSpc>
            </a:pPr>
            <a:r>
              <a:rPr lang="en-US" sz="1000" noProof="1" spc="150" kern="0">
                <a:solidFill>
                  <a:srgbClr val="FFFFFF"/>
                </a:solidFill>
                <a:latin typeface="Liter"/>
                <a:ea typeface="Liter"/>
              </a:rPr>
              <a:t>EXCAVATOR WEIGHTS</a:t>
            </a:r>
            <a:endParaRPr lang="en-US" sz="1000" noProof="1"/>
          </a:p>
        </p:txBody>
      </p:sp>
      <p:sp>
        <p:nvSpPr>
          <p:cNvPr id="13" name="metric2"/>
          <p:cNvSpPr txBox="1"/>
          <p:nvPr/>
        </p:nvSpPr>
        <p:spPr>
          <a:xfrm>
            <a:off x="4851400" y="4889500"/>
            <a:ext cx="2413000" cy="584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98000"/>
              </a:lnSpc>
            </a:pPr>
            <a:r>
              <a:rPr lang="en-US" sz="3200" noProof="1">
                <a:solidFill>
                  <a:srgbClr val="F7C600"/>
                </a:solidFill>
                <a:latin typeface="Archivo Black"/>
                <a:ea typeface="Archivo Black"/>
              </a:rPr>
              <a:t>1–10 t</a:t>
            </a:r>
            <a:endParaRPr lang="en-US" sz="3200" noProof="1"/>
          </a:p>
        </p:txBody>
      </p:sp>
      <p:sp>
        <p:nvSpPr>
          <p:cNvPr id="14" name="metric2-label"/>
          <p:cNvSpPr txBox="1"/>
          <p:nvPr/>
        </p:nvSpPr>
        <p:spPr>
          <a:xfrm>
            <a:off x="4864100" y="5575300"/>
            <a:ext cx="2540000" cy="2286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20000"/>
              </a:lnSpc>
            </a:pPr>
            <a:r>
              <a:rPr lang="en-US" sz="1000" noProof="1" spc="150" kern="0">
                <a:solidFill>
                  <a:srgbClr val="FFFFFF"/>
                </a:solidFill>
                <a:latin typeface="Liter"/>
                <a:ea typeface="Liter"/>
              </a:rPr>
              <a:t>LOADER PAYLOADS</a:t>
            </a:r>
            <a:endParaRPr lang="en-US" sz="1000" noProof="1"/>
          </a:p>
        </p:txBody>
      </p:sp>
      <p:sp>
        <p:nvSpPr>
          <p:cNvPr id="15" name="metric3"/>
          <p:cNvSpPr txBox="1"/>
          <p:nvPr/>
        </p:nvSpPr>
        <p:spPr>
          <a:xfrm>
            <a:off x="8712200" y="4889500"/>
            <a:ext cx="2540000" cy="584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98000"/>
              </a:lnSpc>
            </a:pPr>
            <a:r>
              <a:rPr lang="en-US" sz="3200" noProof="1">
                <a:solidFill>
                  <a:srgbClr val="FFFFFF"/>
                </a:solidFill>
                <a:latin typeface="Archivo Black"/>
                <a:ea typeface="Archivo Black"/>
              </a:rPr>
              <a:t>≈420 kW</a:t>
            </a:r>
            <a:endParaRPr lang="en-US" sz="3200" noProof="1"/>
          </a:p>
        </p:txBody>
      </p:sp>
      <p:sp>
        <p:nvSpPr>
          <p:cNvPr id="16" name="metric3-label"/>
          <p:cNvSpPr txBox="1"/>
          <p:nvPr/>
        </p:nvSpPr>
        <p:spPr>
          <a:xfrm>
            <a:off x="8724900" y="5575300"/>
            <a:ext cx="2540000" cy="2286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20000"/>
              </a:lnSpc>
            </a:pPr>
            <a:r>
              <a:rPr lang="en-US" sz="1000" noProof="1" spc="150" kern="0">
                <a:solidFill>
                  <a:srgbClr val="FFFFFF"/>
                </a:solidFill>
                <a:latin typeface="Liter"/>
                <a:ea typeface="Liter"/>
              </a:rPr>
              <a:t>ENGINE POWER TO</a:t>
            </a:r>
            <a:endParaRPr lang="en-US" sz="1000" noProof="1"/>
          </a:p>
        </p:txBody>
      </p:sp>
      <p:sp>
        <p:nvSpPr>
          <p:cNvPr id="17" name="source"/>
          <p:cNvSpPr txBox="1"/>
          <p:nvPr/>
        </p:nvSpPr>
        <p:spPr>
          <a:xfrm>
            <a:off x="609600" y="6451600"/>
            <a:ext cx="7620000" cy="177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25000"/>
              </a:lnSpc>
            </a:pPr>
            <a:r>
              <a:rPr lang="en-US" sz="1000" noProof="1">
                <a:solidFill>
                  <a:srgbClr val="A6A8A3"/>
                </a:solidFill>
                <a:latin typeface="Liter"/>
                <a:ea typeface="Liter"/>
              </a:rPr>
              <a:t>Source: 2026 SDLG Equipment Catalogue · Specifications indicative</a:t>
            </a:r>
            <a:endParaRPr lang="en-US" sz="1000" noProof="1"/>
          </a:p>
        </p:txBody>
      </p:sp>
      <p:sp>
        <p:nvSpPr>
          <p:cNvPr id="18" name="page"/>
          <p:cNvSpPr txBox="1"/>
          <p:nvPr/>
        </p:nvSpPr>
        <p:spPr>
          <a:xfrm>
            <a:off x="10795000" y="6451600"/>
            <a:ext cx="787400" cy="177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>
              <a:lnSpc>
                <a:spcPct val="125000"/>
              </a:lnSpc>
            </a:pPr>
            <a:r>
              <a:rPr lang="en-US" sz="1000" noProof="1">
                <a:solidFill>
                  <a:srgbClr val="A6A8A3"/>
                </a:solidFill>
                <a:latin typeface="Liter"/>
                <a:ea typeface="Liter"/>
              </a:rPr>
              <a:t>03 / 14</a:t>
            </a:r>
            <a:endParaRPr lang="en-US" sz="1000" noProof="1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a14="http://schemas.microsoft.com/office/drawing/2010/main" xmlns:c="http://schemas.openxmlformats.org/drawingml/2006/chart" xmlns:cx="http://schemas.microsoft.com/office/drawing/2014/chartex" xmlns:m="http://schemas.openxmlformats.org/officeDocument/2006/math" xmlns:mc="http://schemas.openxmlformats.org/markup-compatibility/2006" xmlns:pptd="https://kimi-design.msh.team/pptd/2026" xmlns:r="http://schemas.openxmlformats.org/officeDocument/2006/relationships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ction"/>
          <p:cNvSpPr txBox="1"/>
          <p:nvPr/>
        </p:nvSpPr>
        <p:spPr>
          <a:xfrm>
            <a:off x="609600" y="304800"/>
            <a:ext cx="4572000" cy="2286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20000"/>
              </a:lnSpc>
            </a:pPr>
            <a:r>
              <a:rPr lang="en-US" sz="1000" noProof="1" spc="150" kern="0">
                <a:solidFill>
                  <a:srgbClr val="6E706B"/>
                </a:solidFill>
                <a:latin typeface="Liter"/>
                <a:ea typeface="Liter"/>
              </a:rPr>
              <a:t>03 / CRAWLER EXCAVATORS</a:t>
            </a:r>
            <a:endParaRPr lang="en-US" sz="1000" noProof="1"/>
          </a:p>
        </p:txBody>
      </p:sp>
      <p:sp>
        <p:nvSpPr>
          <p:cNvPr id="3" name="title"/>
          <p:cNvSpPr txBox="1"/>
          <p:nvPr/>
        </p:nvSpPr>
        <p:spPr>
          <a:xfrm>
            <a:off x="609600" y="736600"/>
            <a:ext cx="5715000" cy="584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02000"/>
              </a:lnSpc>
            </a:pPr>
            <a:r>
              <a:rPr lang="en-US" sz="3500" noProof="1">
                <a:solidFill>
                  <a:srgbClr val="151714"/>
                </a:solidFill>
                <a:latin typeface="Archivo Black"/>
                <a:ea typeface="Archivo Black"/>
              </a:rPr>
              <a:t>COMPACT TO MINING.</a:t>
            </a:r>
            <a:endParaRPr lang="en-US" sz="3500" noProof="1"/>
          </a:p>
        </p:txBody>
      </p:sp>
      <p:sp>
        <p:nvSpPr>
          <p:cNvPr id="4" name="big-spec"/>
          <p:cNvSpPr txBox="1"/>
          <p:nvPr/>
        </p:nvSpPr>
        <p:spPr>
          <a:xfrm>
            <a:off x="571500" y="1574800"/>
            <a:ext cx="5461000" cy="9144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98000"/>
              </a:lnSpc>
            </a:pPr>
            <a:r>
              <a:rPr lang="en-US" sz="6000" noProof="1">
                <a:solidFill>
                  <a:srgbClr val="151714"/>
                </a:solidFill>
                <a:latin typeface="Archivo Black"/>
                <a:ea typeface="Archivo Black"/>
              </a:rPr>
              <a:t>2.6–95 t</a:t>
            </a:r>
            <a:endParaRPr lang="en-US" sz="6000" noProof="1"/>
          </a:p>
        </p:txBody>
      </p:sp>
      <p:sp>
        <p:nvSpPr>
          <p:cNvPr id="5" name="spec-label"/>
          <p:cNvSpPr txBox="1"/>
          <p:nvPr/>
        </p:nvSpPr>
        <p:spPr>
          <a:xfrm>
            <a:off x="635000" y="2540000"/>
            <a:ext cx="4445000" cy="2794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20000"/>
              </a:lnSpc>
            </a:pPr>
            <a:r>
              <a:rPr lang="en-US" sz="1000" noProof="1" spc="150" kern="0">
                <a:solidFill>
                  <a:srgbClr val="6E706B"/>
                </a:solidFill>
                <a:latin typeface="Liter"/>
                <a:ea typeface="Liter"/>
              </a:rPr>
              <a:t>OPERATING-WEIGHT RANGE</a:t>
            </a:r>
            <a:endParaRPr lang="en-US" sz="1000" noProof="1"/>
          </a:p>
        </p:txBody>
      </p:sp>
      <p:sp>
        <p:nvSpPr>
          <p:cNvPr id="6" name="intro"/>
          <p:cNvSpPr txBox="1"/>
          <p:nvPr/>
        </p:nvSpPr>
        <p:spPr>
          <a:xfrm>
            <a:off x="609600" y="3022600"/>
            <a:ext cx="5080000" cy="762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35000"/>
              </a:lnSpc>
            </a:pPr>
            <a:r>
              <a:rPr lang="en-US" sz="1500" noProof="1">
                <a:solidFill>
                  <a:srgbClr val="6E706B"/>
                </a:solidFill>
                <a:latin typeface="Liter"/>
                <a:ea typeface="Liter"/>
              </a:rPr>
              <a:t>Zero-tail compact machines, mid-range workhorses, large quarry excavators and 95-tonne mining flagships — plus long-reach and amphibious specials.</a:t>
            </a:r>
            <a:endParaRPr lang="en-US" sz="1500" noProof="1"/>
          </a:p>
        </p:txBody>
      </p:sp>
      <p:pic>
        <p:nvPicPr>
          <p:cNvPr id="7" name="photo"/>
          <p:cNvPicPr/>
          <p:nvPr/>
        </p:nvPicPr>
        <p:blipFill>
          <a:blip r:embed="rId2"/>
          <a:srcRect t="9184" b="9184"/>
          <a:stretch>
            <a:fillRect/>
          </a:stretch>
        </p:blipFill>
        <p:spPr>
          <a:xfrm>
            <a:off x="6604000" y="736600"/>
            <a:ext cx="4978400" cy="3048000"/>
          </a:xfrm>
          <a:prstGeom prst="rect">
            <a:avLst/>
          </a:prstGeom>
          <a:ln>
            <a:noFill/>
          </a:ln>
        </p:spPr>
      </p:pic>
      <p:sp>
        <p:nvSpPr>
          <p:cNvPr id="8" name="photo-tag"/>
          <p:cNvSpPr/>
          <p:nvPr/>
        </p:nvSpPr>
        <p:spPr>
          <a:xfrm>
            <a:off x="6604000" y="3327400"/>
            <a:ext cx="4978400" cy="457200"/>
          </a:xfrm>
          <a:prstGeom prst="rect">
            <a:avLst/>
          </a:prstGeom>
          <a:solidFill>
            <a:srgbClr val="151714">
              <a:alpha val="85098"/>
            </a:srgbClr>
          </a:solidFill>
          <a:ln>
            <a:noFill/>
          </a:ln>
        </p:spPr>
      </p:sp>
      <p:sp>
        <p:nvSpPr>
          <p:cNvPr id="9" name="photo-caption"/>
          <p:cNvSpPr txBox="1"/>
          <p:nvPr/>
        </p:nvSpPr>
        <p:spPr>
          <a:xfrm>
            <a:off x="6807200" y="3454400"/>
            <a:ext cx="4445000" cy="203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25000"/>
              </a:lnSpc>
            </a:pPr>
            <a:r>
              <a:rPr lang="en-US" sz="1000" noProof="1">
                <a:solidFill>
                  <a:srgbClr val="FFFFFF"/>
                </a:solidFill>
                <a:latin typeface="Liter"/>
                <a:ea typeface="Liter"/>
              </a:rPr>
              <a:t>Large SDLG excavators in quarry service</a:t>
            </a:r>
            <a:endParaRPr lang="en-US" sz="1000" noProof="1"/>
          </a:p>
        </p:txBody>
      </p:sp>
      <p:graphicFrame>
        <p:nvGraphicFramePr>
          <p:cNvPr id="10" name="range-table"/>
          <p:cNvGraphicFramePr>
            <a:graphicFrameLocks noGrp="1"/>
          </p:cNvGraphicFramePr>
          <p:nvPr/>
        </p:nvGraphicFramePr>
        <p:xfrm>
          <a:off x="609600" y="4140200"/>
          <a:ext cx="10972800" cy="1981200"/>
        </p:xfrm>
        <a:graphic>
          <a:graphicData uri="http://schemas.openxmlformats.org/drawingml/2006/table">
            <a:tbl>
              <a:tblPr/>
              <a:tblGrid>
                <a:gridCol w="1865376"/>
                <a:gridCol w="2743200"/>
                <a:gridCol w="1755648"/>
                <a:gridCol w="1865376"/>
                <a:gridCol w="2743200"/>
              </a:tblGrid>
              <a:tr h="396240">
                <a:tc>
                  <a:txBody>
                    <a:bodyPr wrap="square" rtlCol="0" anchor="ctr"/>
                    <a:lstStyle/>
                    <a:p>
                      <a:pPr algn="l"/>
                      <a:r>
                        <a:rPr lang="en-US" sz="1000" noProof="1" b="1">
                          <a:solidFill>
                            <a:srgbClr val="FFFFFF"/>
                          </a:solidFill>
                          <a:latin typeface="Liter"/>
                          <a:ea typeface="Liter"/>
                        </a:rPr>
                        <a:t>CLASS</a:t>
                      </a:r>
                    </a:p>
                  </a:txBody>
                  <a:tcPr marL="91440" marR="91440" marT="45720" marB="45720" anchor="ctr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151714"/>
                    </a:solidFill>
                  </a:tcPr>
                </a:tc>
                <a:tc>
                  <a:txBody>
                    <a:bodyPr wrap="square" rtlCol="0" anchor="ctr"/>
                    <a:lstStyle/>
                    <a:p>
                      <a:pPr algn="l"/>
                      <a:r>
                        <a:rPr lang="en-US" sz="1000" noProof="1" b="1">
                          <a:solidFill>
                            <a:srgbClr val="FFFFFF"/>
                          </a:solidFill>
                          <a:latin typeface="Liter"/>
                          <a:ea typeface="Liter"/>
                        </a:rPr>
                        <a:t>REPRESENTATIVE MODELS</a:t>
                      </a:r>
                    </a:p>
                  </a:txBody>
                  <a:tcPr marL="91440" marR="91440" marT="45720" marB="45720" anchor="ctr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151714"/>
                    </a:solidFill>
                  </a:tcPr>
                </a:tc>
                <a:tc>
                  <a:txBody>
                    <a:bodyPr wrap="square" rtlCol="0" anchor="ctr"/>
                    <a:lstStyle/>
                    <a:p>
                      <a:pPr algn="l"/>
                      <a:r>
                        <a:rPr lang="en-US" sz="1000" noProof="1" b="1">
                          <a:solidFill>
                            <a:srgbClr val="FFFFFF"/>
                          </a:solidFill>
                          <a:latin typeface="Liter"/>
                          <a:ea typeface="Liter"/>
                        </a:rPr>
                        <a:t>WEIGHT</a:t>
                      </a:r>
                    </a:p>
                  </a:txBody>
                  <a:tcPr marL="91440" marR="91440" marT="45720" marB="45720" anchor="ctr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151714"/>
                    </a:solidFill>
                  </a:tcPr>
                </a:tc>
                <a:tc>
                  <a:txBody>
                    <a:bodyPr wrap="square" rtlCol="0" anchor="ctr"/>
                    <a:lstStyle/>
                    <a:p>
                      <a:pPr algn="l"/>
                      <a:r>
                        <a:rPr lang="en-US" sz="1000" noProof="1" b="1">
                          <a:solidFill>
                            <a:srgbClr val="FFFFFF"/>
                          </a:solidFill>
                          <a:latin typeface="Liter"/>
                          <a:ea typeface="Liter"/>
                        </a:rPr>
                        <a:t>BUCKET</a:t>
                      </a:r>
                    </a:p>
                  </a:txBody>
                  <a:tcPr marL="91440" marR="91440" marT="45720" marB="45720" anchor="ctr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151714"/>
                    </a:solidFill>
                  </a:tcPr>
                </a:tc>
                <a:tc>
                  <a:txBody>
                    <a:bodyPr wrap="square" rtlCol="0" anchor="ctr"/>
                    <a:lstStyle/>
                    <a:p>
                      <a:pPr algn="l"/>
                      <a:r>
                        <a:rPr lang="en-US" sz="1000" noProof="1" b="1">
                          <a:solidFill>
                            <a:srgbClr val="FFFFFF"/>
                          </a:solidFill>
                          <a:latin typeface="Liter"/>
                          <a:ea typeface="Liter"/>
                        </a:rPr>
                        <a:t>TYPICAL APPLICATIONS</a:t>
                      </a:r>
                    </a:p>
                  </a:txBody>
                  <a:tcPr marL="91440" marR="91440" marT="45720" marB="45720" anchor="ctr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151714"/>
                    </a:solidFill>
                  </a:tcPr>
                </a:tc>
              </a:tr>
              <a:tr h="396240">
                <a:tc>
                  <a:txBody>
                    <a:bodyPr wrap="square" rtlCol="0" anchor="ctr"/>
                    <a:lstStyle/>
                    <a:p>
                      <a:pPr algn="l"/>
                      <a:r>
                        <a:rPr lang="en-US" sz="1200" noProof="1" b="1">
                          <a:solidFill>
                            <a:srgbClr val="151714"/>
                          </a:solidFill>
                          <a:latin typeface="Liter"/>
                          <a:ea typeface="Liter"/>
                        </a:rPr>
                        <a:t>Compact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8890">
                      <a:solidFill>
                        <a:srgbClr val="D6D4CC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rtlCol="0" anchor="ctr"/>
                    <a:lstStyle/>
                    <a:p>
                      <a:pPr algn="l"/>
                      <a:r>
                        <a:rPr lang="en-US" sz="1200" noProof="1">
                          <a:solidFill>
                            <a:srgbClr val="151714"/>
                          </a:solidFill>
                          <a:latin typeface="Liter"/>
                          <a:ea typeface="Liter"/>
                        </a:rPr>
                        <a:t>ER626H – ER636H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8890">
                      <a:solidFill>
                        <a:srgbClr val="D6D4CC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rtlCol="0" anchor="ctr"/>
                    <a:lstStyle/>
                    <a:p>
                      <a:pPr algn="l"/>
                      <a:r>
                        <a:rPr lang="en-US" sz="1200" noProof="1">
                          <a:solidFill>
                            <a:srgbClr val="151714"/>
                          </a:solidFill>
                          <a:latin typeface="Liter"/>
                          <a:ea typeface="Liter"/>
                        </a:rPr>
                        <a:t>2.6–3.6 t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8890">
                      <a:solidFill>
                        <a:srgbClr val="D6D4CC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rtlCol="0" anchor="ctr"/>
                    <a:lstStyle/>
                    <a:p>
                      <a:pPr algn="l"/>
                      <a:r>
                        <a:rPr lang="en-US" sz="1200" noProof="1">
                          <a:solidFill>
                            <a:srgbClr val="151714"/>
                          </a:solidFill>
                          <a:latin typeface="Liter"/>
                          <a:ea typeface="Liter"/>
                        </a:rPr>
                        <a:t>0.05–0.12 m³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8890">
                      <a:solidFill>
                        <a:srgbClr val="D6D4CC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rtlCol="0" anchor="ctr"/>
                    <a:lstStyle/>
                    <a:p>
                      <a:pPr algn="l"/>
                      <a:r>
                        <a:rPr lang="en-US" sz="1200" noProof="1">
                          <a:solidFill>
                            <a:srgbClr val="151714"/>
                          </a:solidFill>
                          <a:latin typeface="Liter"/>
                          <a:ea typeface="Liter"/>
                        </a:rPr>
                        <a:t>Utilities, farms, tight sites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8890">
                      <a:solidFill>
                        <a:srgbClr val="D6D4CC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96240">
                <a:tc>
                  <a:txBody>
                    <a:bodyPr wrap="square" rtlCol="0" anchor="ctr"/>
                    <a:lstStyle/>
                    <a:p>
                      <a:pPr algn="l"/>
                      <a:r>
                        <a:rPr lang="en-US" sz="1200" noProof="1" b="1">
                          <a:solidFill>
                            <a:srgbClr val="151714"/>
                          </a:solidFill>
                          <a:latin typeface="Liter"/>
                          <a:ea typeface="Liter"/>
                        </a:rPr>
                        <a:t>Mid-range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8890">
                      <a:solidFill>
                        <a:srgbClr val="D6D4CC"/>
                      </a:solidFill>
                    </a:lnB>
                    <a:solidFill>
                      <a:srgbClr val="F4F2EC"/>
                    </a:solidFill>
                  </a:tcPr>
                </a:tc>
                <a:tc>
                  <a:txBody>
                    <a:bodyPr wrap="square" rtlCol="0" anchor="ctr"/>
                    <a:lstStyle/>
                    <a:p>
                      <a:pPr algn="l"/>
                      <a:r>
                        <a:rPr lang="en-US" sz="1200" noProof="1">
                          <a:solidFill>
                            <a:srgbClr val="151714"/>
                          </a:solidFill>
                          <a:latin typeface="Liter"/>
                          <a:ea typeface="Liter"/>
                        </a:rPr>
                        <a:t>E6135H – E6255H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8890">
                      <a:solidFill>
                        <a:srgbClr val="D6D4CC"/>
                      </a:solidFill>
                    </a:lnB>
                    <a:solidFill>
                      <a:srgbClr val="F4F2EC"/>
                    </a:solidFill>
                  </a:tcPr>
                </a:tc>
                <a:tc>
                  <a:txBody>
                    <a:bodyPr wrap="square" rtlCol="0" anchor="ctr"/>
                    <a:lstStyle/>
                    <a:p>
                      <a:pPr algn="l"/>
                      <a:r>
                        <a:rPr lang="en-US" sz="1200" noProof="1">
                          <a:solidFill>
                            <a:srgbClr val="151714"/>
                          </a:solidFill>
                          <a:latin typeface="Liter"/>
                          <a:ea typeface="Liter"/>
                        </a:rPr>
                        <a:t>13.5–25.5 t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8890">
                      <a:solidFill>
                        <a:srgbClr val="D6D4CC"/>
                      </a:solidFill>
                    </a:lnB>
                    <a:solidFill>
                      <a:srgbClr val="F4F2EC"/>
                    </a:solidFill>
                  </a:tcPr>
                </a:tc>
                <a:tc>
                  <a:txBody>
                    <a:bodyPr wrap="square" rtlCol="0" anchor="ctr"/>
                    <a:lstStyle/>
                    <a:p>
                      <a:pPr algn="l"/>
                      <a:r>
                        <a:rPr lang="en-US" sz="1200" noProof="1">
                          <a:solidFill>
                            <a:srgbClr val="151714"/>
                          </a:solidFill>
                          <a:latin typeface="Liter"/>
                          <a:ea typeface="Liter"/>
                        </a:rPr>
                        <a:t>0.6–1.2 m³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8890">
                      <a:solidFill>
                        <a:srgbClr val="D6D4CC"/>
                      </a:solidFill>
                    </a:lnB>
                    <a:solidFill>
                      <a:srgbClr val="F4F2EC"/>
                    </a:solidFill>
                  </a:tcPr>
                </a:tc>
                <a:tc>
                  <a:txBody>
                    <a:bodyPr wrap="square" rtlCol="0" anchor="ctr"/>
                    <a:lstStyle/>
                    <a:p>
                      <a:pPr algn="l"/>
                      <a:r>
                        <a:rPr lang="en-US" sz="1200" noProof="1">
                          <a:solidFill>
                            <a:srgbClr val="151714"/>
                          </a:solidFill>
                          <a:latin typeface="Liter"/>
                          <a:ea typeface="Liter"/>
                        </a:rPr>
                        <a:t>Roads, drainage, earthworks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8890">
                      <a:solidFill>
                        <a:srgbClr val="D6D4CC"/>
                      </a:solidFill>
                    </a:lnB>
                    <a:solidFill>
                      <a:srgbClr val="F4F2EC"/>
                    </a:solidFill>
                  </a:tcPr>
                </a:tc>
              </a:tr>
              <a:tr h="396240">
                <a:tc>
                  <a:txBody>
                    <a:bodyPr wrap="square" rtlCol="0" anchor="ctr"/>
                    <a:lstStyle/>
                    <a:p>
                      <a:pPr algn="l"/>
                      <a:r>
                        <a:rPr lang="en-US" sz="1200" noProof="1" b="1">
                          <a:solidFill>
                            <a:srgbClr val="151714"/>
                          </a:solidFill>
                          <a:latin typeface="Liter"/>
                          <a:ea typeface="Liter"/>
                        </a:rPr>
                        <a:t>Large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8890">
                      <a:solidFill>
                        <a:srgbClr val="D6D4CC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rtlCol="0" anchor="ctr"/>
                    <a:lstStyle/>
                    <a:p>
                      <a:pPr algn="l"/>
                      <a:r>
                        <a:rPr lang="en-US" sz="1200" noProof="1">
                          <a:solidFill>
                            <a:srgbClr val="151714"/>
                          </a:solidFill>
                          <a:latin typeface="Liter"/>
                          <a:ea typeface="Liter"/>
                        </a:rPr>
                        <a:t>E6305H – E6505H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8890">
                      <a:solidFill>
                        <a:srgbClr val="D6D4CC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rtlCol="0" anchor="ctr"/>
                    <a:lstStyle/>
                    <a:p>
                      <a:pPr algn="l"/>
                      <a:r>
                        <a:rPr lang="en-US" sz="1200" noProof="1">
                          <a:solidFill>
                            <a:srgbClr val="151714"/>
                          </a:solidFill>
                          <a:latin typeface="Liter"/>
                          <a:ea typeface="Liter"/>
                        </a:rPr>
                        <a:t>30.5–50 t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8890">
                      <a:solidFill>
                        <a:srgbClr val="D6D4CC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rtlCol="0" anchor="ctr"/>
                    <a:lstStyle/>
                    <a:p>
                      <a:pPr algn="l"/>
                      <a:r>
                        <a:rPr lang="en-US" sz="1200" noProof="1">
                          <a:solidFill>
                            <a:srgbClr val="151714"/>
                          </a:solidFill>
                          <a:latin typeface="Liter"/>
                          <a:ea typeface="Liter"/>
                        </a:rPr>
                        <a:t>1.6–2.5 m³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8890">
                      <a:solidFill>
                        <a:srgbClr val="D6D4CC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rtlCol="0" anchor="ctr"/>
                    <a:lstStyle/>
                    <a:p>
                      <a:pPr algn="l"/>
                      <a:r>
                        <a:rPr lang="en-US" sz="1200" noProof="1">
                          <a:solidFill>
                            <a:srgbClr val="151714"/>
                          </a:solidFill>
                          <a:latin typeface="Liter"/>
                          <a:ea typeface="Liter"/>
                        </a:rPr>
                        <a:t>Quarries, mass excavation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8890">
                      <a:solidFill>
                        <a:srgbClr val="D6D4CC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96240">
                <a:tc>
                  <a:txBody>
                    <a:bodyPr wrap="square" rtlCol="0" anchor="ctr"/>
                    <a:lstStyle/>
                    <a:p>
                      <a:pPr algn="l"/>
                      <a:r>
                        <a:rPr lang="en-US" sz="1200" noProof="1" b="1">
                          <a:solidFill>
                            <a:srgbClr val="151714"/>
                          </a:solidFill>
                          <a:latin typeface="Liter"/>
                          <a:ea typeface="Liter"/>
                        </a:rPr>
                        <a:t>Mining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8890">
                      <a:solidFill>
                        <a:srgbClr val="D6D4CC"/>
                      </a:solidFill>
                    </a:lnB>
                    <a:solidFill>
                      <a:srgbClr val="F4F2EC"/>
                    </a:solidFill>
                  </a:tcPr>
                </a:tc>
                <a:tc>
                  <a:txBody>
                    <a:bodyPr wrap="square" rtlCol="0" anchor="ctr"/>
                    <a:lstStyle/>
                    <a:p>
                      <a:pPr algn="l"/>
                      <a:r>
                        <a:rPr lang="en-US" sz="1200" noProof="1">
                          <a:solidFill>
                            <a:srgbClr val="151714"/>
                          </a:solidFill>
                          <a:latin typeface="Liter"/>
                          <a:ea typeface="Liter"/>
                        </a:rPr>
                        <a:t>E6650H / E6950H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8890">
                      <a:solidFill>
                        <a:srgbClr val="D6D4CC"/>
                      </a:solidFill>
                    </a:lnB>
                    <a:solidFill>
                      <a:srgbClr val="F4F2EC"/>
                    </a:solidFill>
                  </a:tcPr>
                </a:tc>
                <a:tc>
                  <a:txBody>
                    <a:bodyPr wrap="square" rtlCol="0" anchor="ctr"/>
                    <a:lstStyle/>
                    <a:p>
                      <a:pPr algn="l"/>
                      <a:r>
                        <a:rPr lang="en-US" sz="1200" noProof="1">
                          <a:solidFill>
                            <a:srgbClr val="151714"/>
                          </a:solidFill>
                          <a:latin typeface="Liter"/>
                          <a:ea typeface="Liter"/>
                        </a:rPr>
                        <a:t>65–95 t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8890">
                      <a:solidFill>
                        <a:srgbClr val="D6D4CC"/>
                      </a:solidFill>
                    </a:lnB>
                    <a:solidFill>
                      <a:srgbClr val="F4F2EC"/>
                    </a:solidFill>
                  </a:tcPr>
                </a:tc>
                <a:tc>
                  <a:txBody>
                    <a:bodyPr wrap="square" rtlCol="0" anchor="ctr"/>
                    <a:lstStyle/>
                    <a:p>
                      <a:pPr algn="l"/>
                      <a:r>
                        <a:rPr lang="en-US" sz="1200" noProof="1">
                          <a:solidFill>
                            <a:srgbClr val="151714"/>
                          </a:solidFill>
                          <a:latin typeface="Liter"/>
                          <a:ea typeface="Liter"/>
                        </a:rPr>
                        <a:t>3.6–5.6 m³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8890">
                      <a:solidFill>
                        <a:srgbClr val="D6D4CC"/>
                      </a:solidFill>
                    </a:lnB>
                    <a:solidFill>
                      <a:srgbClr val="F4F2EC"/>
                    </a:solidFill>
                  </a:tcPr>
                </a:tc>
                <a:tc>
                  <a:txBody>
                    <a:bodyPr wrap="square" rtlCol="0" anchor="ctr"/>
                    <a:lstStyle/>
                    <a:p>
                      <a:pPr algn="l"/>
                      <a:r>
                        <a:rPr lang="en-US" sz="1200" noProof="1">
                          <a:solidFill>
                            <a:srgbClr val="151714"/>
                          </a:solidFill>
                          <a:latin typeface="Liter"/>
                          <a:ea typeface="Liter"/>
                        </a:rPr>
                        <a:t>Open-pit and heavy mining</a:t>
                      </a:r>
                    </a:p>
                  </a:txBody>
                  <a:tcPr marL="91440" marR="9144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8890">
                      <a:solidFill>
                        <a:srgbClr val="D6D4CC"/>
                      </a:solidFill>
                    </a:lnB>
                    <a:solidFill>
                      <a:srgbClr val="F4F2EC"/>
                    </a:solidFill>
                  </a:tcPr>
                </a:tc>
              </a:tr>
            </a:tbl>
          </a:graphicData>
        </a:graphic>
      </p:graphicFrame>
      <p:sp>
        <p:nvSpPr>
          <p:cNvPr id="11" name="source"/>
          <p:cNvSpPr txBox="1"/>
          <p:nvPr/>
        </p:nvSpPr>
        <p:spPr>
          <a:xfrm>
            <a:off x="609600" y="6400800"/>
            <a:ext cx="8255000" cy="177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25000"/>
              </a:lnSpc>
            </a:pPr>
            <a:r>
              <a:rPr lang="en-US" sz="1000" noProof="1">
                <a:solidFill>
                  <a:srgbClr val="6E706B"/>
                </a:solidFill>
                <a:latin typeface="Liter"/>
                <a:ea typeface="Liter"/>
              </a:rPr>
              <a:t>Source: 2026 catalogue, pp. 7–11 · Specifications vary by configuration</a:t>
            </a:r>
            <a:endParaRPr lang="en-US" sz="1000" noProof="1"/>
          </a:p>
        </p:txBody>
      </p:sp>
      <p:sp>
        <p:nvSpPr>
          <p:cNvPr id="12" name="page"/>
          <p:cNvSpPr txBox="1"/>
          <p:nvPr/>
        </p:nvSpPr>
        <p:spPr>
          <a:xfrm>
            <a:off x="10795000" y="6400800"/>
            <a:ext cx="787400" cy="177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>
              <a:lnSpc>
                <a:spcPct val="125000"/>
              </a:lnSpc>
            </a:pPr>
            <a:r>
              <a:rPr lang="en-US" sz="1000" noProof="1">
                <a:solidFill>
                  <a:srgbClr val="6E706B"/>
                </a:solidFill>
                <a:latin typeface="Liter"/>
                <a:ea typeface="Liter"/>
              </a:rPr>
              <a:t>04 / 14</a:t>
            </a:r>
            <a:endParaRPr lang="en-US" sz="1000" noProof="1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a14="http://schemas.microsoft.com/office/drawing/2010/main" xmlns:c="http://schemas.openxmlformats.org/drawingml/2006/chart" xmlns:cx="http://schemas.microsoft.com/office/drawing/2014/chartex" xmlns:m="http://schemas.openxmlformats.org/officeDocument/2006/math" xmlns:mc="http://schemas.openxmlformats.org/markup-compatibility/2006" xmlns:pptd="https://kimi-design.msh.team/pptd/2026" xmlns:r="http://schemas.openxmlformats.org/officeDocument/2006/relationships" xmlns:p="http://schemas.openxmlformats.org/presentationml/2006/main">
  <p:cSld>
    <p:bg>
      <p:bgPr>
        <a:solidFill>
          <a:srgbClr val="F4F2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hoto"/>
          <p:cNvPicPr/>
          <p:nvPr/>
        </p:nvPicPr>
        <p:blipFill>
          <a:blip r:embed="rId2"/>
          <a:srcRect l="8000" r="8000"/>
          <a:stretch>
            <a:fillRect/>
          </a:stretch>
        </p:blipFill>
        <p:spPr>
          <a:xfrm>
            <a:off x="0" y="0"/>
            <a:ext cx="6350000" cy="6858000"/>
          </a:xfrm>
          <a:prstGeom prst="rect">
            <a:avLst/>
          </a:prstGeom>
          <a:ln>
            <a:noFill/>
          </a:ln>
        </p:spPr>
      </p:pic>
      <p:sp>
        <p:nvSpPr>
          <p:cNvPr id="3" name="photo-shade"/>
          <p:cNvSpPr/>
          <p:nvPr/>
        </p:nvSpPr>
        <p:spPr>
          <a:xfrm>
            <a:off x="0" y="4318000"/>
            <a:ext cx="6350000" cy="2540000"/>
          </a:xfrm>
          <a:prstGeom prst="rect">
            <a:avLst/>
          </a:prstGeom>
          <a:solidFill>
            <a:srgbClr val="151714">
              <a:alpha val="90196"/>
            </a:srgbClr>
          </a:solidFill>
          <a:ln>
            <a:noFill/>
          </a:ln>
        </p:spPr>
      </p:sp>
      <p:sp>
        <p:nvSpPr>
          <p:cNvPr id="4" name="payload"/>
          <p:cNvSpPr txBox="1"/>
          <p:nvPr/>
        </p:nvSpPr>
        <p:spPr>
          <a:xfrm>
            <a:off x="533400" y="4699000"/>
            <a:ext cx="4953000" cy="838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98000"/>
              </a:lnSpc>
            </a:pPr>
            <a:r>
              <a:rPr lang="en-US" sz="5600" noProof="1">
                <a:solidFill>
                  <a:srgbClr val="F7C600"/>
                </a:solidFill>
                <a:latin typeface="Archivo Black"/>
                <a:ea typeface="Archivo Black"/>
              </a:rPr>
              <a:t>1–10 t</a:t>
            </a:r>
            <a:endParaRPr lang="en-US" sz="5600" noProof="1"/>
          </a:p>
        </p:txBody>
      </p:sp>
      <p:sp>
        <p:nvSpPr>
          <p:cNvPr id="5" name="payload-label"/>
          <p:cNvSpPr txBox="1"/>
          <p:nvPr/>
        </p:nvSpPr>
        <p:spPr>
          <a:xfrm>
            <a:off x="584200" y="5613400"/>
            <a:ext cx="3810000" cy="2794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20000"/>
              </a:lnSpc>
            </a:pPr>
            <a:r>
              <a:rPr lang="en-US" sz="1000" noProof="1" spc="150" kern="0">
                <a:solidFill>
                  <a:srgbClr val="FFFFFF"/>
                </a:solidFill>
                <a:latin typeface="Liter"/>
                <a:ea typeface="Liter"/>
              </a:rPr>
              <a:t>RATED PAYLOAD RANGE</a:t>
            </a:r>
            <a:endParaRPr lang="en-US" sz="1000" noProof="1"/>
          </a:p>
        </p:txBody>
      </p:sp>
      <p:sp>
        <p:nvSpPr>
          <p:cNvPr id="6" name="photo-caption"/>
          <p:cNvSpPr txBox="1"/>
          <p:nvPr/>
        </p:nvSpPr>
        <p:spPr>
          <a:xfrm>
            <a:off x="584200" y="6223000"/>
            <a:ext cx="4953000" cy="2286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25000"/>
              </a:lnSpc>
            </a:pPr>
            <a:r>
              <a:rPr lang="en-US" sz="1000" noProof="1">
                <a:solidFill>
                  <a:srgbClr val="FFFFFF"/>
                </a:solidFill>
                <a:latin typeface="Liter"/>
                <a:ea typeface="Liter"/>
              </a:rPr>
              <a:t>SDLG loader feeding trucks in quarry service</a:t>
            </a:r>
            <a:endParaRPr lang="en-US" sz="1000" noProof="1"/>
          </a:p>
        </p:txBody>
      </p:sp>
      <p:sp>
        <p:nvSpPr>
          <p:cNvPr id="7" name="section"/>
          <p:cNvSpPr txBox="1"/>
          <p:nvPr/>
        </p:nvSpPr>
        <p:spPr>
          <a:xfrm>
            <a:off x="6883400" y="355600"/>
            <a:ext cx="4064000" cy="2286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20000"/>
              </a:lnSpc>
            </a:pPr>
            <a:r>
              <a:rPr lang="en-US" sz="1000" noProof="1" spc="150" kern="0">
                <a:solidFill>
                  <a:srgbClr val="6E706B"/>
                </a:solidFill>
                <a:latin typeface="Liter"/>
                <a:ea typeface="Liter"/>
              </a:rPr>
              <a:t>04 / WHEEL LOADERS</a:t>
            </a:r>
            <a:endParaRPr lang="en-US" sz="1000" noProof="1"/>
          </a:p>
        </p:txBody>
      </p:sp>
      <p:sp>
        <p:nvSpPr>
          <p:cNvPr id="8" name="title"/>
          <p:cNvSpPr txBox="1"/>
          <p:nvPr/>
        </p:nvSpPr>
        <p:spPr>
          <a:xfrm>
            <a:off x="6858000" y="787400"/>
            <a:ext cx="4699000" cy="10414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05000"/>
              </a:lnSpc>
            </a:pPr>
            <a:r>
              <a:rPr lang="en-US" sz="3300" noProof="1">
                <a:solidFill>
                  <a:srgbClr val="151714"/>
                </a:solidFill>
                <a:latin typeface="Archivo Black"/>
                <a:ea typeface="Archivo Black"/>
              </a:rPr>
              <a:t>BUILT TO LOAD.
BUILT TO LAST.</a:t>
            </a:r>
            <a:endParaRPr lang="en-US" sz="3300" noProof="1"/>
          </a:p>
        </p:txBody>
      </p:sp>
      <p:sp>
        <p:nvSpPr>
          <p:cNvPr id="9" name="intro"/>
          <p:cNvSpPr txBox="1"/>
          <p:nvPr/>
        </p:nvSpPr>
        <p:spPr>
          <a:xfrm>
            <a:off x="6883400" y="2032000"/>
            <a:ext cx="4572000" cy="5715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35000"/>
              </a:lnSpc>
            </a:pPr>
            <a:r>
              <a:rPr lang="en-US" sz="1400" noProof="1">
                <a:solidFill>
                  <a:srgbClr val="6E706B"/>
                </a:solidFill>
                <a:latin typeface="Liter"/>
                <a:ea typeface="Liter"/>
              </a:rPr>
              <a:t>From compact farm loaders to a 10-tonne flagship, with buckets from 0.6 to 5.4 m³.</a:t>
            </a:r>
            <a:endParaRPr lang="en-US" sz="1400" noProof="1"/>
          </a:p>
        </p:txBody>
      </p:sp>
      <p:sp>
        <p:nvSpPr>
          <p:cNvPr id="10" name="range"/>
          <p:cNvSpPr txBox="1"/>
          <p:nvPr/>
        </p:nvSpPr>
        <p:spPr>
          <a:xfrm>
            <a:off x="6883400" y="2819400"/>
            <a:ext cx="4648200" cy="2489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25000"/>
              </a:lnSpc>
            </a:pPr>
            <a:r>
              <a:rPr lang="en-US" sz="1400" noProof="1" b="1">
                <a:solidFill>
                  <a:srgbClr val="151714"/>
                </a:solidFill>
                <a:latin typeface="Liter"/>
                <a:ea typeface="Liter"/>
              </a:rPr>
              <a:t>L90xH SERIES</a:t>
            </a:r>
            <a:r>
              <a:rPr lang="en-US" sz="1400" noProof="1">
                <a:solidFill>
                  <a:srgbClr val="151714"/>
                </a:solidFill>
                <a:latin typeface="Liter"/>
                <a:ea typeface="Liter"/>
              </a:rPr>
              <a:t> · 1.0–1.5 t</a:t>
            </a:r>
            <a:endParaRPr lang="en-US" sz="1400" noProof="1"/>
          </a:p>
          <a:p>
            <a:pPr>
              <a:lnSpc>
                <a:spcPct val="125000"/>
              </a:lnSpc>
              <a:spcBef>
                <a:spcPts val="200"/>
              </a:spcBef>
            </a:pPr>
            <a:r>
              <a:rPr lang="en-US" sz="1400" noProof="1">
                <a:solidFill>
                  <a:srgbClr val="151714"/>
                </a:solidFill>
                <a:latin typeface="Liter"/>
                <a:ea typeface="Liter"/>
              </a:rPr>
              <a:t>Farms, yards and tight sites</a:t>
            </a:r>
            <a:endParaRPr lang="en-US" sz="1400" noProof="1"/>
          </a:p>
          <a:p>
            <a:pPr>
              <a:lnSpc>
                <a:spcPct val="125000"/>
              </a:lnSpc>
              <a:spcBef>
                <a:spcPts val="1200"/>
              </a:spcBef>
            </a:pPr>
            <a:r>
              <a:rPr lang="en-US" sz="1400" noProof="1" b="1">
                <a:solidFill>
                  <a:srgbClr val="151714"/>
                </a:solidFill>
                <a:latin typeface="Liter"/>
                <a:ea typeface="Liter"/>
              </a:rPr>
              <a:t>L918H / L936H / L938H</a:t>
            </a:r>
            <a:r>
              <a:rPr lang="en-US" sz="1400" noProof="1">
                <a:solidFill>
                  <a:srgbClr val="151714"/>
                </a:solidFill>
                <a:latin typeface="Liter"/>
                <a:ea typeface="Liter"/>
              </a:rPr>
              <a:t> · 1.8–3.0 t</a:t>
            </a:r>
            <a:endParaRPr lang="en-US" sz="1400" noProof="1"/>
          </a:p>
          <a:p>
            <a:pPr>
              <a:lnSpc>
                <a:spcPct val="125000"/>
              </a:lnSpc>
              <a:spcBef>
                <a:spcPts val="200"/>
              </a:spcBef>
            </a:pPr>
            <a:r>
              <a:rPr lang="en-US" sz="1400" noProof="1">
                <a:solidFill>
                  <a:srgbClr val="151714"/>
                </a:solidFill>
                <a:latin typeface="Liter"/>
                <a:ea typeface="Liter"/>
              </a:rPr>
              <a:t>Batching, estates and aggregates</a:t>
            </a:r>
            <a:endParaRPr lang="en-US" sz="1400" noProof="1"/>
          </a:p>
          <a:p>
            <a:pPr>
              <a:lnSpc>
                <a:spcPct val="125000"/>
              </a:lnSpc>
              <a:spcBef>
                <a:spcPts val="1200"/>
              </a:spcBef>
            </a:pPr>
            <a:r>
              <a:rPr lang="en-US" sz="1400" noProof="1" b="1">
                <a:solidFill>
                  <a:srgbClr val="151714"/>
                </a:solidFill>
                <a:latin typeface="Liter"/>
                <a:ea typeface="Liter"/>
              </a:rPr>
              <a:t>L955H / L956H / L958H</a:t>
            </a:r>
            <a:r>
              <a:rPr lang="en-US" sz="1400" noProof="1">
                <a:solidFill>
                  <a:srgbClr val="151714"/>
                </a:solidFill>
                <a:latin typeface="Liter"/>
                <a:ea typeface="Liter"/>
              </a:rPr>
              <a:t> · 5.0–5.5 t</a:t>
            </a:r>
            <a:endParaRPr lang="en-US" sz="1400" noProof="1"/>
          </a:p>
          <a:p>
            <a:pPr>
              <a:lnSpc>
                <a:spcPct val="125000"/>
              </a:lnSpc>
              <a:spcBef>
                <a:spcPts val="200"/>
              </a:spcBef>
            </a:pPr>
            <a:r>
              <a:rPr lang="en-US" sz="1400" noProof="1">
                <a:solidFill>
                  <a:srgbClr val="151714"/>
                </a:solidFill>
                <a:latin typeface="Liter"/>
                <a:ea typeface="Liter"/>
              </a:rPr>
              <a:t>Quarries, roads and load-and-carry</a:t>
            </a:r>
            <a:endParaRPr lang="en-US" sz="1400" noProof="1"/>
          </a:p>
          <a:p>
            <a:pPr>
              <a:lnSpc>
                <a:spcPct val="125000"/>
              </a:lnSpc>
              <a:spcBef>
                <a:spcPts val="1200"/>
              </a:spcBef>
            </a:pPr>
            <a:r>
              <a:rPr lang="en-US" sz="1400" noProof="1" b="1">
                <a:solidFill>
                  <a:srgbClr val="151714"/>
                </a:solidFill>
                <a:latin typeface="Liter"/>
                <a:ea typeface="Liter"/>
              </a:rPr>
              <a:t>L968H / L975H / L9100H</a:t>
            </a:r>
            <a:r>
              <a:rPr lang="en-US" sz="1400" noProof="1">
                <a:solidFill>
                  <a:srgbClr val="151714"/>
                </a:solidFill>
                <a:latin typeface="Liter"/>
                <a:ea typeface="Liter"/>
              </a:rPr>
              <a:t> · 6.5–10 t</a:t>
            </a:r>
            <a:endParaRPr lang="en-US" sz="1400" noProof="1"/>
          </a:p>
          <a:p>
            <a:pPr>
              <a:lnSpc>
                <a:spcPct val="125000"/>
              </a:lnSpc>
              <a:spcBef>
                <a:spcPts val="200"/>
              </a:spcBef>
            </a:pPr>
            <a:r>
              <a:rPr lang="en-US" sz="1400" noProof="1">
                <a:solidFill>
                  <a:srgbClr val="151714"/>
                </a:solidFill>
                <a:latin typeface="Liter"/>
                <a:ea typeface="Liter"/>
              </a:rPr>
              <a:t>High-production quarry and mining work</a:t>
            </a:r>
            <a:endParaRPr lang="en-US" sz="1400" noProof="1"/>
          </a:p>
        </p:txBody>
      </p:sp>
      <p:sp>
        <p:nvSpPr>
          <p:cNvPr id="11" name="attachment-rule"/>
          <p:cNvSpPr/>
          <p:nvPr/>
        </p:nvSpPr>
        <p:spPr>
          <a:xfrm>
            <a:off x="6883400" y="5562600"/>
            <a:ext cx="4648200" cy="50800"/>
          </a:xfrm>
          <a:prstGeom prst="rect">
            <a:avLst/>
          </a:prstGeom>
          <a:solidFill>
            <a:srgbClr val="F7C600"/>
          </a:solidFill>
          <a:ln>
            <a:noFill/>
          </a:ln>
        </p:spPr>
      </p:sp>
      <p:sp>
        <p:nvSpPr>
          <p:cNvPr id="12" name="attachments"/>
          <p:cNvSpPr txBox="1"/>
          <p:nvPr/>
        </p:nvSpPr>
        <p:spPr>
          <a:xfrm>
            <a:off x="6883400" y="5791200"/>
            <a:ext cx="4648200" cy="558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35000"/>
              </a:lnSpc>
            </a:pPr>
            <a:r>
              <a:rPr lang="en-US" sz="1300" noProof="1">
                <a:solidFill>
                  <a:srgbClr val="151714"/>
                </a:solidFill>
                <a:latin typeface="Liter"/>
                <a:ea typeface="Liter"/>
              </a:rPr>
              <a:t>Quick couplers · pallet forks · grapples · 4-in-1 buckets · bale grabs</a:t>
            </a:r>
            <a:endParaRPr lang="en-US" sz="1300" noProof="1"/>
          </a:p>
        </p:txBody>
      </p:sp>
      <p:sp>
        <p:nvSpPr>
          <p:cNvPr id="13" name="page"/>
          <p:cNvSpPr txBox="1"/>
          <p:nvPr/>
        </p:nvSpPr>
        <p:spPr>
          <a:xfrm>
            <a:off x="10795000" y="6477000"/>
            <a:ext cx="787400" cy="177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>
              <a:lnSpc>
                <a:spcPct val="125000"/>
              </a:lnSpc>
            </a:pPr>
            <a:r>
              <a:rPr lang="en-US" sz="1000" noProof="1">
                <a:solidFill>
                  <a:srgbClr val="6E706B"/>
                </a:solidFill>
                <a:latin typeface="Liter"/>
                <a:ea typeface="Liter"/>
              </a:rPr>
              <a:t>05 / 14</a:t>
            </a:r>
            <a:endParaRPr lang="en-US" sz="1000" noProof="1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a14="http://schemas.microsoft.com/office/drawing/2010/main" xmlns:c="http://schemas.openxmlformats.org/drawingml/2006/chart" xmlns:cx="http://schemas.microsoft.com/office/drawing/2014/chartex" xmlns:m="http://schemas.openxmlformats.org/officeDocument/2006/math" xmlns:mc="http://schemas.openxmlformats.org/markup-compatibility/2006" xmlns:pptd="https://kimi-design.msh.team/pptd/2026" xmlns:r="http://schemas.openxmlformats.org/officeDocument/2006/relationships" xmlns:p="http://schemas.openxmlformats.org/presentationml/2006/main">
  <p:cSld>
    <p:bg>
      <p:bgPr>
        <a:solidFill>
          <a:srgbClr val="1517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hoto"/>
          <p:cNvPicPr/>
          <p:nvPr/>
        </p:nvPicPr>
        <p:blipFill>
          <a:blip r:embed="rId2"/>
          <a:srcRect l="8000" r="8000"/>
          <a:stretch>
            <a:fillRect/>
          </a:stretch>
        </p:blipFill>
        <p:spPr>
          <a:xfrm>
            <a:off x="5588000" y="0"/>
            <a:ext cx="6604000" cy="6858000"/>
          </a:xfrm>
          <a:prstGeom prst="rect">
            <a:avLst/>
          </a:prstGeom>
          <a:ln>
            <a:noFill/>
          </a:ln>
        </p:spPr>
      </p:pic>
      <p:sp>
        <p:nvSpPr>
          <p:cNvPr id="3" name="photo-shade"/>
          <p:cNvSpPr/>
          <p:nvPr/>
        </p:nvSpPr>
        <p:spPr>
          <a:xfrm>
            <a:off x="5588000" y="5207000"/>
            <a:ext cx="6604000" cy="1651000"/>
          </a:xfrm>
          <a:prstGeom prst="rect">
            <a:avLst/>
          </a:prstGeom>
          <a:solidFill>
            <a:srgbClr val="151714">
              <a:alpha val="80000"/>
            </a:srgbClr>
          </a:solidFill>
          <a:ln>
            <a:noFill/>
          </a:ln>
        </p:spPr>
      </p:sp>
      <p:sp>
        <p:nvSpPr>
          <p:cNvPr id="4" name="section"/>
          <p:cNvSpPr txBox="1"/>
          <p:nvPr/>
        </p:nvSpPr>
        <p:spPr>
          <a:xfrm>
            <a:off x="609600" y="355600"/>
            <a:ext cx="4191000" cy="2286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20000"/>
              </a:lnSpc>
            </a:pPr>
            <a:r>
              <a:rPr lang="en-US" sz="1000" noProof="1" spc="150" kern="0">
                <a:solidFill>
                  <a:srgbClr val="F7C600"/>
                </a:solidFill>
                <a:latin typeface="Liter"/>
                <a:ea typeface="Liter"/>
              </a:rPr>
              <a:t>05 / ELECTRIC &amp; HYBRID</a:t>
            </a:r>
            <a:endParaRPr lang="en-US" sz="1000" noProof="1"/>
          </a:p>
        </p:txBody>
      </p:sp>
      <p:sp>
        <p:nvSpPr>
          <p:cNvPr id="5" name="title"/>
          <p:cNvSpPr txBox="1"/>
          <p:nvPr/>
        </p:nvSpPr>
        <p:spPr>
          <a:xfrm>
            <a:off x="609600" y="863600"/>
            <a:ext cx="4699000" cy="1320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02000"/>
              </a:lnSpc>
            </a:pPr>
            <a:r>
              <a:rPr lang="en-US" sz="3900" noProof="1">
                <a:solidFill>
                  <a:srgbClr val="FFFFFF"/>
                </a:solidFill>
                <a:latin typeface="Archivo Black"/>
                <a:ea typeface="Archivo Black"/>
              </a:rPr>
              <a:t>ZERO-EMISSION
MACHINES</a:t>
            </a:r>
            <a:endParaRPr lang="en-US" sz="3900" noProof="1"/>
          </a:p>
        </p:txBody>
      </p:sp>
      <p:sp>
        <p:nvSpPr>
          <p:cNvPr id="6" name="claim"/>
          <p:cNvSpPr txBox="1"/>
          <p:nvPr/>
        </p:nvSpPr>
        <p:spPr>
          <a:xfrm>
            <a:off x="609600" y="2438400"/>
            <a:ext cx="4445000" cy="7366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98000"/>
              </a:lnSpc>
            </a:pPr>
            <a:r>
              <a:rPr lang="en-US" sz="2400" noProof="1">
                <a:solidFill>
                  <a:srgbClr val="F7C600"/>
                </a:solidFill>
                <a:latin typeface="Archivo Black"/>
                <a:ea typeface="Archivo Black"/>
              </a:rPr>
              <a:t>UP TO 60% LOWER ENERGY COST</a:t>
            </a:r>
            <a:endParaRPr lang="en-US" sz="2400" noProof="1"/>
          </a:p>
        </p:txBody>
      </p:sp>
      <p:sp>
        <p:nvSpPr>
          <p:cNvPr id="7" name="body"/>
          <p:cNvSpPr txBox="1"/>
          <p:nvPr/>
        </p:nvSpPr>
        <p:spPr>
          <a:xfrm>
            <a:off x="609600" y="3327400"/>
            <a:ext cx="4318000" cy="685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35000"/>
              </a:lnSpc>
            </a:pPr>
            <a:r>
              <a:rPr lang="en-US" sz="1400" noProof="1">
                <a:solidFill>
                  <a:srgbClr val="D8D9D5"/>
                </a:solidFill>
                <a:latin typeface="Liter"/>
                <a:ea typeface="Liter"/>
              </a:rPr>
              <a:t>Battery-electric digging and loading for urban sites, indoor yards, low-noise work, quarries and ports.</a:t>
            </a:r>
            <a:endParaRPr lang="en-US" sz="1400" noProof="1"/>
          </a:p>
        </p:txBody>
      </p:sp>
      <p:sp>
        <p:nvSpPr>
          <p:cNvPr id="8" name="models"/>
          <p:cNvSpPr txBox="1"/>
          <p:nvPr/>
        </p:nvSpPr>
        <p:spPr>
          <a:xfrm>
            <a:off x="609600" y="4267200"/>
            <a:ext cx="4445000" cy="13716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35000"/>
              </a:lnSpc>
            </a:pPr>
            <a:r>
              <a:rPr lang="en-US" sz="1400" noProof="1" b="1">
                <a:solidFill>
                  <a:srgbClr val="FFFFFF"/>
                </a:solidFill>
                <a:latin typeface="Liter"/>
                <a:ea typeface="Liter"/>
              </a:rPr>
              <a:t>E6225HEV</a:t>
            </a:r>
            <a:r>
              <a:rPr lang="en-US" sz="1400" noProof="1">
                <a:solidFill>
                  <a:srgbClr val="FFFFFF"/>
                </a:solidFill>
                <a:latin typeface="Liter"/>
                <a:ea typeface="Liter"/>
              </a:rPr>
              <a:t> · 22.5 t electric excavator</a:t>
            </a:r>
            <a:endParaRPr lang="en-US" sz="1400" noProof="1"/>
          </a:p>
          <a:p>
            <a:pPr>
              <a:lnSpc>
                <a:spcPct val="135000"/>
              </a:lnSpc>
            </a:pPr>
            <a:r>
              <a:rPr lang="en-US" sz="1400" noProof="1" b="1">
                <a:solidFill>
                  <a:srgbClr val="FFFFFF"/>
                </a:solidFill>
                <a:latin typeface="Liter"/>
                <a:ea typeface="Liter"/>
              </a:rPr>
              <a:t>E660HEV</a:t>
            </a:r>
            <a:r>
              <a:rPr lang="en-US" sz="1400" noProof="1">
                <a:solidFill>
                  <a:srgbClr val="FFFFFF"/>
                </a:solidFill>
                <a:latin typeface="Liter"/>
                <a:ea typeface="Liter"/>
              </a:rPr>
              <a:t> · 60 t electric excavator</a:t>
            </a:r>
            <a:endParaRPr lang="en-US" sz="1400" noProof="1"/>
          </a:p>
          <a:p>
            <a:pPr>
              <a:lnSpc>
                <a:spcPct val="135000"/>
              </a:lnSpc>
            </a:pPr>
            <a:r>
              <a:rPr lang="en-US" sz="1400" noProof="1" b="1">
                <a:solidFill>
                  <a:srgbClr val="FFFFFF"/>
                </a:solidFill>
                <a:latin typeface="Liter"/>
                <a:ea typeface="Liter"/>
              </a:rPr>
              <a:t>L938HEV – L980HEV</a:t>
            </a:r>
            <a:r>
              <a:rPr lang="en-US" sz="1400" noProof="1">
                <a:solidFill>
                  <a:srgbClr val="FFFFFF"/>
                </a:solidFill>
                <a:latin typeface="Liter"/>
                <a:ea typeface="Liter"/>
              </a:rPr>
              <a:t> · 3–8 t electric loaders</a:t>
            </a:r>
            <a:endParaRPr lang="en-US" sz="1400" noProof="1"/>
          </a:p>
        </p:txBody>
      </p:sp>
      <p:sp>
        <p:nvSpPr>
          <p:cNvPr id="9" name="order-rule"/>
          <p:cNvSpPr/>
          <p:nvPr/>
        </p:nvSpPr>
        <p:spPr>
          <a:xfrm>
            <a:off x="609600" y="5867400"/>
            <a:ext cx="965200" cy="50800"/>
          </a:xfrm>
          <a:prstGeom prst="rect">
            <a:avLst/>
          </a:prstGeom>
          <a:solidFill>
            <a:srgbClr val="F7C600"/>
          </a:solidFill>
          <a:ln>
            <a:noFill/>
          </a:ln>
        </p:spPr>
      </p:sp>
      <p:sp>
        <p:nvSpPr>
          <p:cNvPr id="10" name="order"/>
          <p:cNvSpPr txBox="1"/>
          <p:nvPr/>
        </p:nvSpPr>
        <p:spPr>
          <a:xfrm>
            <a:off x="609600" y="6096000"/>
            <a:ext cx="4445000" cy="457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25000"/>
              </a:lnSpc>
            </a:pPr>
            <a:r>
              <a:rPr lang="en-US" sz="1100" noProof="1">
                <a:solidFill>
                  <a:srgbClr val="FFFFFF"/>
                </a:solidFill>
                <a:latin typeface="Liter"/>
                <a:ea typeface="Liter"/>
              </a:rPr>
              <a:t>Factory-order machines · Typical lead time 8–12 weeks · Charging and local support available</a:t>
            </a:r>
            <a:endParaRPr lang="en-US" sz="1100" noProof="1"/>
          </a:p>
        </p:txBody>
      </p:sp>
      <p:sp>
        <p:nvSpPr>
          <p:cNvPr id="11" name="applications"/>
          <p:cNvSpPr txBox="1"/>
          <p:nvPr/>
        </p:nvSpPr>
        <p:spPr>
          <a:xfrm>
            <a:off x="6019800" y="5613400"/>
            <a:ext cx="5562600" cy="685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>
              <a:lnSpc>
                <a:spcPct val="135000"/>
              </a:lnSpc>
            </a:pPr>
            <a:r>
              <a:rPr lang="en-US" sz="1600" noProof="1" b="1">
                <a:solidFill>
                  <a:srgbClr val="FFFFFF"/>
                </a:solidFill>
                <a:latin typeface="Liter"/>
                <a:ea typeface="Liter"/>
              </a:rPr>
              <a:t>ZERO TAILPIPE EMISSIONS</a:t>
            </a:r>
            <a:endParaRPr lang="en-US" sz="1600" noProof="1"/>
          </a:p>
          <a:p>
            <a:pPr algn="r">
              <a:lnSpc>
                <a:spcPct val="135000"/>
              </a:lnSpc>
              <a:spcBef>
                <a:spcPts val="600"/>
              </a:spcBef>
            </a:pPr>
            <a:r>
              <a:rPr lang="en-US" sz="1600" noProof="1">
                <a:solidFill>
                  <a:srgbClr val="FFFFFF"/>
                </a:solidFill>
                <a:latin typeface="Liter"/>
                <a:ea typeface="Liter"/>
              </a:rPr>
              <a:t>Lower noise · Fewer engine service parts</a:t>
            </a:r>
            <a:endParaRPr lang="en-US" sz="1600" noProof="1"/>
          </a:p>
        </p:txBody>
      </p:sp>
      <p:sp>
        <p:nvSpPr>
          <p:cNvPr id="12" name="page"/>
          <p:cNvSpPr txBox="1"/>
          <p:nvPr/>
        </p:nvSpPr>
        <p:spPr>
          <a:xfrm>
            <a:off x="10795000" y="6477000"/>
            <a:ext cx="787400" cy="177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>
              <a:lnSpc>
                <a:spcPct val="125000"/>
              </a:lnSpc>
            </a:pPr>
            <a:r>
              <a:rPr lang="en-US" sz="1000" noProof="1">
                <a:solidFill>
                  <a:srgbClr val="FFFFFF"/>
                </a:solidFill>
                <a:latin typeface="Liter"/>
                <a:ea typeface="Liter"/>
              </a:rPr>
              <a:t>06 / 14</a:t>
            </a:r>
            <a:endParaRPr lang="en-US" sz="1000" noProof="1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a14="http://schemas.microsoft.com/office/drawing/2010/main" xmlns:c="http://schemas.openxmlformats.org/drawingml/2006/chart" xmlns:cx="http://schemas.microsoft.com/office/drawing/2014/chartex" xmlns:m="http://schemas.openxmlformats.org/officeDocument/2006/math" xmlns:mc="http://schemas.openxmlformats.org/markup-compatibility/2006" xmlns:pptd="https://kimi-design.msh.team/pptd/2026" xmlns:r="http://schemas.openxmlformats.org/officeDocument/2006/relationships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ction"/>
          <p:cNvSpPr txBox="1"/>
          <p:nvPr/>
        </p:nvSpPr>
        <p:spPr>
          <a:xfrm>
            <a:off x="609600" y="304800"/>
            <a:ext cx="4191000" cy="2286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20000"/>
              </a:lnSpc>
            </a:pPr>
            <a:r>
              <a:rPr lang="en-US" sz="1000" noProof="1" spc="150" kern="0">
                <a:solidFill>
                  <a:srgbClr val="6E706B"/>
                </a:solidFill>
                <a:latin typeface="Liter"/>
                <a:ea typeface="Liter"/>
              </a:rPr>
              <a:t>06 / ROAD MACHINERY</a:t>
            </a:r>
            <a:endParaRPr lang="en-US" sz="1000" noProof="1"/>
          </a:p>
        </p:txBody>
      </p:sp>
      <p:sp>
        <p:nvSpPr>
          <p:cNvPr id="3" name="title"/>
          <p:cNvSpPr txBox="1"/>
          <p:nvPr/>
        </p:nvSpPr>
        <p:spPr>
          <a:xfrm>
            <a:off x="609600" y="711200"/>
            <a:ext cx="7366000" cy="635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02000"/>
              </a:lnSpc>
            </a:pPr>
            <a:r>
              <a:rPr lang="en-US" sz="3800" noProof="1">
                <a:solidFill>
                  <a:srgbClr val="151714"/>
                </a:solidFill>
                <a:latin typeface="Archivo Black"/>
                <a:ea typeface="Archivo Black"/>
              </a:rPr>
              <a:t>GRADE. PUSH. DIG.</a:t>
            </a:r>
            <a:endParaRPr lang="en-US" sz="3800" noProof="1"/>
          </a:p>
        </p:txBody>
      </p:sp>
      <p:sp>
        <p:nvSpPr>
          <p:cNvPr id="4" name="intro"/>
          <p:cNvSpPr txBox="1"/>
          <p:nvPr/>
        </p:nvSpPr>
        <p:spPr>
          <a:xfrm>
            <a:off x="7975600" y="787400"/>
            <a:ext cx="3606800" cy="5334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35000"/>
              </a:lnSpc>
            </a:pPr>
            <a:r>
              <a:rPr lang="en-US" sz="1300" noProof="1">
                <a:solidFill>
                  <a:srgbClr val="6E706B"/>
                </a:solidFill>
                <a:latin typeface="Liter"/>
                <a:ea typeface="Liter"/>
              </a:rPr>
              <a:t>A road-building fleet for county roads, highways, mining roads, utilities and land clearing.</a:t>
            </a:r>
            <a:endParaRPr lang="en-US" sz="1300" noProof="1"/>
          </a:p>
        </p:txBody>
      </p:sp>
      <p:sp>
        <p:nvSpPr>
          <p:cNvPr id="5" name="yellow-rule"/>
          <p:cNvSpPr/>
          <p:nvPr/>
        </p:nvSpPr>
        <p:spPr>
          <a:xfrm>
            <a:off x="609600" y="1511300"/>
            <a:ext cx="10972800" cy="63500"/>
          </a:xfrm>
          <a:prstGeom prst="rect">
            <a:avLst/>
          </a:prstGeom>
          <a:solidFill>
            <a:srgbClr val="F7C600"/>
          </a:solidFill>
          <a:ln>
            <a:noFill/>
          </a:ln>
        </p:spPr>
      </p:sp>
      <p:pic>
        <p:nvPicPr>
          <p:cNvPr id="6" name="grader"/>
          <p:cNvPicPr/>
          <p:nvPr/>
        </p:nvPicPr>
        <p:blipFill>
          <a:blip r:embed="rId2"/>
          <a:srcRect l="-12597" r="-12597"/>
          <a:stretch>
            <a:fillRect/>
          </a:stretch>
        </p:blipFill>
        <p:spPr>
          <a:xfrm>
            <a:off x="609600" y="1803400"/>
            <a:ext cx="3022600" cy="1295400"/>
          </a:xfrm>
          <a:prstGeom prst="rect">
            <a:avLst/>
          </a:prstGeom>
          <a:ln>
            <a:noFill/>
          </a:ln>
        </p:spPr>
      </p:pic>
      <p:sp>
        <p:nvSpPr>
          <p:cNvPr id="7" name="grader-title"/>
          <p:cNvSpPr txBox="1"/>
          <p:nvPr/>
        </p:nvSpPr>
        <p:spPr>
          <a:xfrm>
            <a:off x="4038600" y="1841500"/>
            <a:ext cx="3302000" cy="330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35000"/>
              </a:lnSpc>
            </a:pPr>
            <a:r>
              <a:rPr lang="en-US" sz="1800" noProof="1" b="1">
                <a:solidFill>
                  <a:srgbClr val="151714"/>
                </a:solidFill>
                <a:latin typeface="Liter"/>
                <a:ea typeface="Liter"/>
              </a:rPr>
              <a:t>MOTOR GRADERS</a:t>
            </a:r>
            <a:endParaRPr lang="en-US" sz="1800" noProof="1"/>
          </a:p>
        </p:txBody>
      </p:sp>
      <p:sp>
        <p:nvSpPr>
          <p:cNvPr id="8" name="grader-models"/>
          <p:cNvSpPr txBox="1"/>
          <p:nvPr/>
        </p:nvSpPr>
        <p:spPr>
          <a:xfrm>
            <a:off x="4038600" y="2247900"/>
            <a:ext cx="4064000" cy="304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35000"/>
              </a:lnSpc>
            </a:pPr>
            <a:r>
              <a:rPr lang="en-US" sz="1400" noProof="1">
                <a:solidFill>
                  <a:srgbClr val="151714"/>
                </a:solidFill>
                <a:latin typeface="Liter"/>
                <a:ea typeface="Liter"/>
              </a:rPr>
              <a:t>G9138H · G9190H · G9300H</a:t>
            </a:r>
            <a:endParaRPr lang="en-US" sz="1400" noProof="1"/>
          </a:p>
        </p:txBody>
      </p:sp>
      <p:sp>
        <p:nvSpPr>
          <p:cNvPr id="9" name="grader-spec"/>
          <p:cNvSpPr txBox="1"/>
          <p:nvPr/>
        </p:nvSpPr>
        <p:spPr>
          <a:xfrm>
            <a:off x="4038600" y="2641600"/>
            <a:ext cx="7239000" cy="3556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35000"/>
              </a:lnSpc>
            </a:pPr>
            <a:r>
              <a:rPr lang="en-US" sz="1300" noProof="1">
                <a:solidFill>
                  <a:srgbClr val="6E706B"/>
                </a:solidFill>
                <a:latin typeface="Liter"/>
                <a:ea typeface="Liter"/>
              </a:rPr>
              <a:t>≈13.5–22 t class · Blade lengths 3.66–4.27 m · Rear ripper options</a:t>
            </a:r>
            <a:endParaRPr lang="en-US" sz="1300" noProof="1"/>
          </a:p>
        </p:txBody>
      </p:sp>
      <p:sp>
        <p:nvSpPr>
          <p:cNvPr id="10" name="line1"/>
          <p:cNvSpPr/>
          <p:nvPr/>
        </p:nvSpPr>
        <p:spPr>
          <a:xfrm>
            <a:off x="609600" y="3225800"/>
            <a:ext cx="10972800" cy="12700"/>
          </a:xfrm>
          <a:prstGeom prst="rect">
            <a:avLst/>
          </a:prstGeom>
          <a:solidFill>
            <a:srgbClr val="D6D4CC"/>
          </a:solidFill>
          <a:ln>
            <a:noFill/>
          </a:ln>
        </p:spPr>
      </p:sp>
      <p:pic>
        <p:nvPicPr>
          <p:cNvPr id="11" name="dozer"/>
          <p:cNvPicPr/>
          <p:nvPr/>
        </p:nvPicPr>
        <p:blipFill>
          <a:blip r:embed="rId3"/>
          <a:srcRect l="-25890" r="-25890"/>
          <a:stretch>
            <a:fillRect/>
          </a:stretch>
        </p:blipFill>
        <p:spPr>
          <a:xfrm>
            <a:off x="762000" y="3390900"/>
            <a:ext cx="2794000" cy="1295400"/>
          </a:xfrm>
          <a:prstGeom prst="rect">
            <a:avLst/>
          </a:prstGeom>
          <a:ln>
            <a:noFill/>
          </a:ln>
        </p:spPr>
      </p:pic>
      <p:sp>
        <p:nvSpPr>
          <p:cNvPr id="12" name="dozer-title"/>
          <p:cNvSpPr txBox="1"/>
          <p:nvPr/>
        </p:nvSpPr>
        <p:spPr>
          <a:xfrm>
            <a:off x="4038600" y="3403600"/>
            <a:ext cx="3302000" cy="330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35000"/>
              </a:lnSpc>
            </a:pPr>
            <a:r>
              <a:rPr lang="en-US" sz="1800" noProof="1" b="1">
                <a:solidFill>
                  <a:srgbClr val="151714"/>
                </a:solidFill>
                <a:latin typeface="Liter"/>
                <a:ea typeface="Liter"/>
              </a:rPr>
              <a:t>D18H CRAWLER DOZER</a:t>
            </a:r>
            <a:endParaRPr lang="en-US" sz="1800" noProof="1"/>
          </a:p>
        </p:txBody>
      </p:sp>
      <p:sp>
        <p:nvSpPr>
          <p:cNvPr id="13" name="dozer-models"/>
          <p:cNvSpPr txBox="1"/>
          <p:nvPr/>
        </p:nvSpPr>
        <p:spPr>
          <a:xfrm>
            <a:off x="4038600" y="3810000"/>
            <a:ext cx="4826000" cy="304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35000"/>
              </a:lnSpc>
            </a:pPr>
            <a:r>
              <a:rPr lang="en-US" sz="1400" noProof="1">
                <a:solidFill>
                  <a:srgbClr val="151714"/>
                </a:solidFill>
                <a:latin typeface="Liter"/>
                <a:ea typeface="Liter"/>
              </a:rPr>
              <a:t>17.5 t · 203 kW · 8.3 m³ blade</a:t>
            </a:r>
            <a:endParaRPr lang="en-US" sz="1400" noProof="1"/>
          </a:p>
        </p:txBody>
      </p:sp>
      <p:sp>
        <p:nvSpPr>
          <p:cNvPr id="14" name="dozer-spec"/>
          <p:cNvSpPr txBox="1"/>
          <p:nvPr/>
        </p:nvSpPr>
        <p:spPr>
          <a:xfrm>
            <a:off x="4038600" y="4203700"/>
            <a:ext cx="7112000" cy="3556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35000"/>
              </a:lnSpc>
            </a:pPr>
            <a:r>
              <a:rPr lang="en-US" sz="1300" noProof="1">
                <a:solidFill>
                  <a:srgbClr val="6E706B"/>
                </a:solidFill>
                <a:latin typeface="Liter"/>
                <a:ea typeface="Liter"/>
              </a:rPr>
              <a:t>Standard rear ripper · Land clearing, bulk push and ripping</a:t>
            </a:r>
            <a:endParaRPr lang="en-US" sz="1300" noProof="1"/>
          </a:p>
        </p:txBody>
      </p:sp>
      <p:sp>
        <p:nvSpPr>
          <p:cNvPr id="15" name="line2"/>
          <p:cNvSpPr/>
          <p:nvPr/>
        </p:nvSpPr>
        <p:spPr>
          <a:xfrm>
            <a:off x="609600" y="4800600"/>
            <a:ext cx="10972800" cy="12700"/>
          </a:xfrm>
          <a:prstGeom prst="rect">
            <a:avLst/>
          </a:prstGeom>
          <a:solidFill>
            <a:srgbClr val="D6D4CC"/>
          </a:solidFill>
          <a:ln>
            <a:noFill/>
          </a:ln>
        </p:spPr>
      </p:sp>
      <p:pic>
        <p:nvPicPr>
          <p:cNvPr id="16" name="backhoe"/>
          <p:cNvPicPr/>
          <p:nvPr/>
        </p:nvPicPr>
        <p:blipFill>
          <a:blip r:embed="rId4"/>
          <a:srcRect l="-20791" r="-20791"/>
          <a:stretch>
            <a:fillRect/>
          </a:stretch>
        </p:blipFill>
        <p:spPr>
          <a:xfrm>
            <a:off x="736600" y="4914900"/>
            <a:ext cx="2794000" cy="1295400"/>
          </a:xfrm>
          <a:prstGeom prst="rect">
            <a:avLst/>
          </a:prstGeom>
          <a:ln>
            <a:noFill/>
          </a:ln>
        </p:spPr>
      </p:pic>
      <p:sp>
        <p:nvSpPr>
          <p:cNvPr id="17" name="backhoe-title"/>
          <p:cNvSpPr txBox="1"/>
          <p:nvPr/>
        </p:nvSpPr>
        <p:spPr>
          <a:xfrm>
            <a:off x="4038600" y="4965700"/>
            <a:ext cx="3810000" cy="330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35000"/>
              </a:lnSpc>
            </a:pPr>
            <a:r>
              <a:rPr lang="en-US" sz="1800" noProof="1" b="1">
                <a:solidFill>
                  <a:srgbClr val="151714"/>
                </a:solidFill>
                <a:latin typeface="Liter"/>
                <a:ea typeface="Liter"/>
              </a:rPr>
              <a:t>B877F BACKHOE LOADER</a:t>
            </a:r>
            <a:endParaRPr lang="en-US" sz="1800" noProof="1"/>
          </a:p>
        </p:txBody>
      </p:sp>
      <p:sp>
        <p:nvSpPr>
          <p:cNvPr id="18" name="backhoe-models"/>
          <p:cNvSpPr txBox="1"/>
          <p:nvPr/>
        </p:nvSpPr>
        <p:spPr>
          <a:xfrm>
            <a:off x="4038600" y="5372100"/>
            <a:ext cx="6096000" cy="304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35000"/>
              </a:lnSpc>
            </a:pPr>
            <a:r>
              <a:rPr lang="en-US" sz="1400" noProof="1">
                <a:solidFill>
                  <a:srgbClr val="151714"/>
                </a:solidFill>
                <a:latin typeface="Liter"/>
                <a:ea typeface="Liter"/>
              </a:rPr>
              <a:t>8.4 t · ≈92 kW · 1.0 m³ loader bucket</a:t>
            </a:r>
            <a:endParaRPr lang="en-US" sz="1400" noProof="1"/>
          </a:p>
        </p:txBody>
      </p:sp>
      <p:sp>
        <p:nvSpPr>
          <p:cNvPr id="19" name="backhoe-spec"/>
          <p:cNvSpPr txBox="1"/>
          <p:nvPr/>
        </p:nvSpPr>
        <p:spPr>
          <a:xfrm>
            <a:off x="4038600" y="5765800"/>
            <a:ext cx="7112000" cy="3556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35000"/>
              </a:lnSpc>
            </a:pPr>
            <a:r>
              <a:rPr lang="en-US" sz="1300" noProof="1">
                <a:solidFill>
                  <a:srgbClr val="6E706B"/>
                </a:solidFill>
                <a:latin typeface="Liter"/>
                <a:ea typeface="Liter"/>
              </a:rPr>
              <a:t>≈4.3 m digging depth · Utilities, trenching and municipal work</a:t>
            </a:r>
            <a:endParaRPr lang="en-US" sz="1300" noProof="1"/>
          </a:p>
        </p:txBody>
      </p:sp>
      <p:sp>
        <p:nvSpPr>
          <p:cNvPr id="20" name="source"/>
          <p:cNvSpPr txBox="1"/>
          <p:nvPr/>
        </p:nvSpPr>
        <p:spPr>
          <a:xfrm>
            <a:off x="609600" y="6477000"/>
            <a:ext cx="7874000" cy="177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25000"/>
              </a:lnSpc>
            </a:pPr>
            <a:r>
              <a:rPr lang="en-US" sz="1000" noProof="1">
                <a:solidFill>
                  <a:srgbClr val="6E706B"/>
                </a:solidFill>
                <a:latin typeface="Liter"/>
                <a:ea typeface="Liter"/>
              </a:rPr>
              <a:t>Source: 2026 catalogue, pp. 22–23 · Specifications indicative</a:t>
            </a:r>
            <a:endParaRPr lang="en-US" sz="1000" noProof="1"/>
          </a:p>
        </p:txBody>
      </p:sp>
      <p:sp>
        <p:nvSpPr>
          <p:cNvPr id="21" name="page"/>
          <p:cNvSpPr txBox="1"/>
          <p:nvPr/>
        </p:nvSpPr>
        <p:spPr>
          <a:xfrm>
            <a:off x="10795000" y="6477000"/>
            <a:ext cx="787400" cy="177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>
              <a:lnSpc>
                <a:spcPct val="125000"/>
              </a:lnSpc>
            </a:pPr>
            <a:r>
              <a:rPr lang="en-US" sz="1000" noProof="1">
                <a:solidFill>
                  <a:srgbClr val="6E706B"/>
                </a:solidFill>
                <a:latin typeface="Liter"/>
                <a:ea typeface="Liter"/>
              </a:rPr>
              <a:t>07 / 14</a:t>
            </a:r>
            <a:endParaRPr lang="en-US" sz="1000" noProof="1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a14="http://schemas.microsoft.com/office/drawing/2010/main" xmlns:c="http://schemas.openxmlformats.org/drawingml/2006/chart" xmlns:cx="http://schemas.microsoft.com/office/drawing/2014/chartex" xmlns:m="http://schemas.openxmlformats.org/officeDocument/2006/math" xmlns:mc="http://schemas.openxmlformats.org/markup-compatibility/2006" xmlns:pptd="https://kimi-design.msh.team/pptd/2026" xmlns:r="http://schemas.openxmlformats.org/officeDocument/2006/relationships" xmlns:p="http://schemas.openxmlformats.org/presentationml/2006/main">
  <p:cSld>
    <p:bg>
      <p:bgPr>
        <a:solidFill>
          <a:srgbClr val="F7C6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ction"/>
          <p:cNvSpPr txBox="1"/>
          <p:nvPr/>
        </p:nvSpPr>
        <p:spPr>
          <a:xfrm>
            <a:off x="609600" y="304800"/>
            <a:ext cx="4572000" cy="2286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20000"/>
              </a:lnSpc>
            </a:pPr>
            <a:r>
              <a:rPr lang="en-US" sz="1000" noProof="1" spc="150" kern="0">
                <a:solidFill>
                  <a:srgbClr val="151714"/>
                </a:solidFill>
                <a:latin typeface="Liter"/>
                <a:ea typeface="Liter"/>
              </a:rPr>
              <a:t>07 / COMPACTION</a:t>
            </a:r>
            <a:endParaRPr lang="en-US" sz="1000" noProof="1"/>
          </a:p>
        </p:txBody>
      </p:sp>
      <p:sp>
        <p:nvSpPr>
          <p:cNvPr id="3" name="title"/>
          <p:cNvSpPr txBox="1"/>
          <p:nvPr/>
        </p:nvSpPr>
        <p:spPr>
          <a:xfrm>
            <a:off x="609600" y="711200"/>
            <a:ext cx="6350000" cy="635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02000"/>
              </a:lnSpc>
            </a:pPr>
            <a:r>
              <a:rPr lang="en-US" sz="3400" noProof="1">
                <a:solidFill>
                  <a:srgbClr val="151714"/>
                </a:solidFill>
                <a:latin typeface="Archivo Black"/>
                <a:ea typeface="Archivo Black"/>
              </a:rPr>
              <a:t>THE FULL PAVING TRAIN.</a:t>
            </a:r>
            <a:endParaRPr lang="en-US" sz="3400" noProof="1"/>
          </a:p>
        </p:txBody>
      </p:sp>
      <p:sp>
        <p:nvSpPr>
          <p:cNvPr id="4" name="intro"/>
          <p:cNvSpPr txBox="1"/>
          <p:nvPr/>
        </p:nvSpPr>
        <p:spPr>
          <a:xfrm>
            <a:off x="7493000" y="749300"/>
            <a:ext cx="4089400" cy="5334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35000"/>
              </a:lnSpc>
            </a:pPr>
            <a:r>
              <a:rPr lang="en-US" sz="1300" noProof="1">
                <a:solidFill>
                  <a:srgbClr val="3C3A28"/>
                </a:solidFill>
                <a:latin typeface="Liter"/>
                <a:ea typeface="Liter"/>
              </a:rPr>
              <a:t>Single-drum soil compactors, tandem asphalt rollers and pneumatic tyre rollers from 3 to 30 tonnes.</a:t>
            </a:r>
            <a:endParaRPr lang="en-US" sz="1300" noProof="1"/>
          </a:p>
        </p:txBody>
      </p:sp>
      <p:pic>
        <p:nvPicPr>
          <p:cNvPr id="5" name="soil-image"/>
          <p:cNvPicPr/>
          <p:nvPr/>
        </p:nvPicPr>
        <p:blipFill>
          <a:blip r:embed="rId2"/>
          <a:srcRect l="-5973" r="-5973"/>
          <a:stretch>
            <a:fillRect/>
          </a:stretch>
        </p:blipFill>
        <p:spPr>
          <a:xfrm>
            <a:off x="571500" y="1587500"/>
            <a:ext cx="3429000" cy="2209800"/>
          </a:xfrm>
          <a:prstGeom prst="rect">
            <a:avLst/>
          </a:prstGeom>
          <a:ln>
            <a:noFill/>
          </a:ln>
        </p:spPr>
      </p:pic>
      <p:pic>
        <p:nvPicPr>
          <p:cNvPr id="6" name="tandem-image"/>
          <p:cNvPicPr/>
          <p:nvPr/>
        </p:nvPicPr>
        <p:blipFill>
          <a:blip r:embed="rId3"/>
          <a:srcRect l="-6637" r="-6637"/>
          <a:stretch>
            <a:fillRect/>
          </a:stretch>
        </p:blipFill>
        <p:spPr>
          <a:xfrm>
            <a:off x="4445000" y="1676400"/>
            <a:ext cx="2921000" cy="2082800"/>
          </a:xfrm>
          <a:prstGeom prst="rect">
            <a:avLst/>
          </a:prstGeom>
          <a:ln>
            <a:noFill/>
          </a:ln>
        </p:spPr>
      </p:pic>
      <p:pic>
        <p:nvPicPr>
          <p:cNvPr id="7" name="pneumatic-image"/>
          <p:cNvPicPr/>
          <p:nvPr/>
        </p:nvPicPr>
        <p:blipFill>
          <a:blip r:embed="rId4"/>
          <a:srcRect l="-297" r="-297"/>
          <a:stretch>
            <a:fillRect/>
          </a:stretch>
        </p:blipFill>
        <p:spPr>
          <a:xfrm>
            <a:off x="8128000" y="1778000"/>
            <a:ext cx="3302000" cy="1841500"/>
          </a:xfrm>
          <a:prstGeom prst="rect">
            <a:avLst/>
          </a:prstGeom>
          <a:ln>
            <a:noFill/>
          </a:ln>
        </p:spPr>
      </p:pic>
      <p:sp>
        <p:nvSpPr>
          <p:cNvPr id="8" name="soil-spec"/>
          <p:cNvSpPr txBox="1"/>
          <p:nvPr/>
        </p:nvSpPr>
        <p:spPr>
          <a:xfrm>
            <a:off x="609600" y="3733800"/>
            <a:ext cx="3365500" cy="762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35000"/>
              </a:lnSpc>
            </a:pPr>
            <a:r>
              <a:rPr lang="en-US" sz="1400" noProof="1" b="1">
                <a:solidFill>
                  <a:srgbClr val="151714"/>
                </a:solidFill>
                <a:latin typeface="Liter"/>
                <a:ea typeface="Liter"/>
              </a:rPr>
              <a:t>10–26 t · SOIL COMPACTORS</a:t>
            </a:r>
            <a:endParaRPr lang="en-US" sz="1400" noProof="1"/>
          </a:p>
          <a:p>
            <a:pPr>
              <a:lnSpc>
                <a:spcPct val="135000"/>
              </a:lnSpc>
              <a:spcBef>
                <a:spcPts val="500"/>
              </a:spcBef>
            </a:pPr>
            <a:r>
              <a:rPr lang="en-US" sz="1400" noProof="1">
                <a:solidFill>
                  <a:srgbClr val="151714"/>
                </a:solidFill>
                <a:latin typeface="Liter"/>
                <a:ea typeface="Liter"/>
              </a:rPr>
              <a:t>RS7100H – RS7260H · 2,130 mm drums · Dual amplitude</a:t>
            </a:r>
            <a:endParaRPr lang="en-US" sz="1400" noProof="1"/>
          </a:p>
        </p:txBody>
      </p:sp>
      <p:sp>
        <p:nvSpPr>
          <p:cNvPr id="9" name="tandem-spec"/>
          <p:cNvSpPr txBox="1"/>
          <p:nvPr/>
        </p:nvSpPr>
        <p:spPr>
          <a:xfrm>
            <a:off x="4419600" y="3733800"/>
            <a:ext cx="3175000" cy="762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35000"/>
              </a:lnSpc>
            </a:pPr>
            <a:r>
              <a:rPr lang="en-US" sz="1400" noProof="1" b="1">
                <a:solidFill>
                  <a:srgbClr val="151714"/>
                </a:solidFill>
                <a:latin typeface="Liter"/>
                <a:ea typeface="Liter"/>
              </a:rPr>
              <a:t>3–12 t · TANDEM</a:t>
            </a:r>
            <a:endParaRPr lang="en-US" sz="1400" noProof="1"/>
          </a:p>
          <a:p>
            <a:pPr>
              <a:lnSpc>
                <a:spcPct val="135000"/>
              </a:lnSpc>
              <a:spcBef>
                <a:spcPts val="500"/>
              </a:spcBef>
            </a:pPr>
            <a:r>
              <a:rPr lang="en-US" sz="1400" noProof="1">
                <a:solidFill>
                  <a:srgbClr val="151714"/>
                </a:solidFill>
                <a:latin typeface="Liter"/>
                <a:ea typeface="Liter"/>
              </a:rPr>
              <a:t>RD730 / RD7100 / RD7120 · Footpaths to highways</a:t>
            </a:r>
            <a:endParaRPr lang="en-US" sz="1400" noProof="1"/>
          </a:p>
        </p:txBody>
      </p:sp>
      <p:sp>
        <p:nvSpPr>
          <p:cNvPr id="10" name="pneumatic-spec"/>
          <p:cNvSpPr txBox="1"/>
          <p:nvPr/>
        </p:nvSpPr>
        <p:spPr>
          <a:xfrm>
            <a:off x="8255000" y="3733800"/>
            <a:ext cx="3302000" cy="762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35000"/>
              </a:lnSpc>
            </a:pPr>
            <a:r>
              <a:rPr lang="en-US" sz="1400" noProof="1" b="1">
                <a:solidFill>
                  <a:srgbClr val="151714"/>
                </a:solidFill>
                <a:latin typeface="Liter"/>
                <a:ea typeface="Liter"/>
              </a:rPr>
              <a:t>30 t · PNEUMATIC</a:t>
            </a:r>
            <a:endParaRPr lang="en-US" sz="1400" noProof="1"/>
          </a:p>
          <a:p>
            <a:pPr>
              <a:lnSpc>
                <a:spcPct val="135000"/>
              </a:lnSpc>
              <a:spcBef>
                <a:spcPts val="500"/>
              </a:spcBef>
            </a:pPr>
            <a:r>
              <a:rPr lang="en-US" sz="1400" noProof="1">
                <a:solidFill>
                  <a:srgbClr val="151714"/>
                </a:solidFill>
                <a:latin typeface="Liter"/>
                <a:ea typeface="Liter"/>
              </a:rPr>
              <a:t>RP6300 · Sealing, chipseal and base kneading</a:t>
            </a:r>
            <a:endParaRPr lang="en-US" sz="1400" noProof="1"/>
          </a:p>
        </p:txBody>
      </p:sp>
      <p:pic>
        <p:nvPicPr>
          <p:cNvPr id="11" name="site-image"/>
          <p:cNvPicPr/>
          <p:nvPr/>
        </p:nvPicPr>
        <p:blipFill>
          <a:blip r:embed="rId5"/>
          <a:srcRect t="8000" b="8000"/>
          <a:stretch>
            <a:fillRect/>
          </a:stretch>
        </p:blipFill>
        <p:spPr>
          <a:xfrm>
            <a:off x="609600" y="4800600"/>
            <a:ext cx="10972800" cy="1244600"/>
          </a:xfrm>
          <a:prstGeom prst="rect">
            <a:avLst/>
          </a:prstGeom>
          <a:ln>
            <a:noFill/>
          </a:ln>
        </p:spPr>
      </p:pic>
      <p:sp>
        <p:nvSpPr>
          <p:cNvPr id="12" name="source"/>
          <p:cNvSpPr txBox="1"/>
          <p:nvPr/>
        </p:nvSpPr>
        <p:spPr>
          <a:xfrm>
            <a:off x="609600" y="6350000"/>
            <a:ext cx="8255000" cy="177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25000"/>
              </a:lnSpc>
            </a:pPr>
            <a:r>
              <a:rPr lang="en-US" sz="1000" noProof="1">
                <a:solidFill>
                  <a:srgbClr val="4C492F"/>
                </a:solidFill>
                <a:latin typeface="Liter"/>
                <a:ea typeface="Liter"/>
              </a:rPr>
              <a:t>Source: 2026 catalogue, pp. 25–26 · Padfoot shells available for cohesive soils</a:t>
            </a:r>
            <a:endParaRPr lang="en-US" sz="1000" noProof="1"/>
          </a:p>
        </p:txBody>
      </p:sp>
      <p:sp>
        <p:nvSpPr>
          <p:cNvPr id="13" name="page"/>
          <p:cNvSpPr txBox="1"/>
          <p:nvPr/>
        </p:nvSpPr>
        <p:spPr>
          <a:xfrm>
            <a:off x="10795000" y="6350000"/>
            <a:ext cx="787400" cy="177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>
              <a:lnSpc>
                <a:spcPct val="125000"/>
              </a:lnSpc>
            </a:pPr>
            <a:r>
              <a:rPr lang="en-US" sz="1000" noProof="1">
                <a:solidFill>
                  <a:srgbClr val="4C492F"/>
                </a:solidFill>
                <a:latin typeface="Liter"/>
                <a:ea typeface="Liter"/>
              </a:rPr>
              <a:t>08 / 14</a:t>
            </a:r>
            <a:endParaRPr lang="en-US" sz="1000" noProof="1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a14="http://schemas.microsoft.com/office/drawing/2010/main" xmlns:c="http://schemas.openxmlformats.org/drawingml/2006/chart" xmlns:cx="http://schemas.microsoft.com/office/drawing/2014/chartex" xmlns:m="http://schemas.openxmlformats.org/officeDocument/2006/math" xmlns:mc="http://schemas.openxmlformats.org/markup-compatibility/2006" xmlns:pptd="https://kimi-design.msh.team/pptd/2026" xmlns:r="http://schemas.openxmlformats.org/officeDocument/2006/relationships" xmlns:p="http://schemas.openxmlformats.org/presentationml/2006/main">
  <p:cSld>
    <p:bg>
      <p:bgPr>
        <a:solidFill>
          <a:srgbClr val="F4F2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hoto"/>
          <p:cNvPicPr/>
          <p:nvPr/>
        </p:nvPicPr>
        <p:blipFill>
          <a:blip r:embed="rId2"/>
          <a:srcRect l="10000" r="10000"/>
          <a:stretch>
            <a:fillRect/>
          </a:stretch>
        </p:blipFill>
        <p:spPr>
          <a:xfrm>
            <a:off x="0" y="0"/>
            <a:ext cx="5435600" cy="6858000"/>
          </a:xfrm>
          <a:prstGeom prst="rect">
            <a:avLst/>
          </a:prstGeom>
          <a:ln>
            <a:noFill/>
          </a:ln>
        </p:spPr>
      </p:pic>
      <p:sp>
        <p:nvSpPr>
          <p:cNvPr id="3" name="photo-shade"/>
          <p:cNvSpPr/>
          <p:nvPr/>
        </p:nvSpPr>
        <p:spPr>
          <a:xfrm>
            <a:off x="0" y="5308600"/>
            <a:ext cx="5435600" cy="1549400"/>
          </a:xfrm>
          <a:prstGeom prst="rect">
            <a:avLst/>
          </a:prstGeom>
          <a:solidFill>
            <a:srgbClr val="151714">
              <a:alpha val="85098"/>
            </a:srgbClr>
          </a:solidFill>
          <a:ln>
            <a:noFill/>
          </a:ln>
        </p:spPr>
      </p:sp>
      <p:sp>
        <p:nvSpPr>
          <p:cNvPr id="4" name="photo-caption"/>
          <p:cNvSpPr txBox="1"/>
          <p:nvPr/>
        </p:nvSpPr>
        <p:spPr>
          <a:xfrm>
            <a:off x="482600" y="5664200"/>
            <a:ext cx="4318000" cy="6604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35000"/>
              </a:lnSpc>
            </a:pPr>
            <a:r>
              <a:rPr lang="en-US" sz="1700" noProof="1" b="1">
                <a:solidFill>
                  <a:srgbClr val="FFFFFF"/>
                </a:solidFill>
                <a:latin typeface="Liter"/>
                <a:ea typeface="Liter"/>
              </a:rPr>
              <a:t>SMALL SIZE. BIG OUTPUT.</a:t>
            </a:r>
            <a:endParaRPr lang="en-US" sz="1700" noProof="1"/>
          </a:p>
          <a:p>
            <a:pPr>
              <a:lnSpc>
                <a:spcPct val="135000"/>
              </a:lnSpc>
              <a:spcBef>
                <a:spcPts val="600"/>
              </a:spcBef>
            </a:pPr>
            <a:r>
              <a:rPr lang="en-US" sz="1700" noProof="1">
                <a:solidFill>
                  <a:srgbClr val="FFFFFF"/>
                </a:solidFill>
                <a:latin typeface="Liter"/>
                <a:ea typeface="Liter"/>
              </a:rPr>
              <a:t>Machines and attachments for sites, farms and landscaping.</a:t>
            </a:r>
            <a:endParaRPr lang="en-US" sz="1700" noProof="1"/>
          </a:p>
        </p:txBody>
      </p:sp>
      <p:sp>
        <p:nvSpPr>
          <p:cNvPr id="5" name="section"/>
          <p:cNvSpPr txBox="1"/>
          <p:nvPr/>
        </p:nvSpPr>
        <p:spPr>
          <a:xfrm>
            <a:off x="6019800" y="355600"/>
            <a:ext cx="4953000" cy="2286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20000"/>
              </a:lnSpc>
            </a:pPr>
            <a:r>
              <a:rPr lang="en-US" sz="1000" noProof="1" spc="150" kern="0">
                <a:solidFill>
                  <a:srgbClr val="6E706B"/>
                </a:solidFill>
                <a:latin typeface="Liter"/>
                <a:ea typeface="Liter"/>
              </a:rPr>
              <a:t>08 / COMPACT TRACK LOADERS</a:t>
            </a:r>
            <a:endParaRPr lang="en-US" sz="1000" noProof="1"/>
          </a:p>
        </p:txBody>
      </p:sp>
      <p:sp>
        <p:nvSpPr>
          <p:cNvPr id="6" name="title"/>
          <p:cNvSpPr txBox="1"/>
          <p:nvPr/>
        </p:nvSpPr>
        <p:spPr>
          <a:xfrm>
            <a:off x="5994400" y="812800"/>
            <a:ext cx="5562600" cy="1092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02000"/>
              </a:lnSpc>
            </a:pPr>
            <a:r>
              <a:rPr lang="en-US" sz="3600" noProof="1">
                <a:solidFill>
                  <a:srgbClr val="151714"/>
                </a:solidFill>
                <a:latin typeface="Archivo Black"/>
                <a:ea typeface="Archivo Black"/>
              </a:rPr>
              <a:t>ONE CARRIER.
DOZENS OF JOBS.</a:t>
            </a:r>
            <a:endParaRPr lang="en-US" sz="3600" noProof="1"/>
          </a:p>
        </p:txBody>
      </p:sp>
      <p:pic>
        <p:nvPicPr>
          <p:cNvPr id="7" name="str-image"/>
          <p:cNvPicPr/>
          <p:nvPr/>
        </p:nvPicPr>
        <p:blipFill>
          <a:blip r:embed="rId3"/>
          <a:srcRect l="-1188" r="-1188"/>
          <a:stretch>
            <a:fillRect/>
          </a:stretch>
        </p:blipFill>
        <p:spPr>
          <a:xfrm>
            <a:off x="6019800" y="2006600"/>
            <a:ext cx="2413000" cy="1778000"/>
          </a:xfrm>
          <a:prstGeom prst="rect">
            <a:avLst/>
          </a:prstGeom>
          <a:ln>
            <a:noFill/>
          </a:ln>
        </p:spPr>
      </p:pic>
      <p:pic>
        <p:nvPicPr>
          <p:cNvPr id="8" name="tv-image"/>
          <p:cNvPicPr/>
          <p:nvPr/>
        </p:nvPicPr>
        <p:blipFill>
          <a:blip r:embed="rId4"/>
          <a:srcRect l="-10556" r="-10556"/>
          <a:stretch>
            <a:fillRect/>
          </a:stretch>
        </p:blipFill>
        <p:spPr>
          <a:xfrm>
            <a:off x="8763000" y="2006600"/>
            <a:ext cx="2794000" cy="1778000"/>
          </a:xfrm>
          <a:prstGeom prst="rect">
            <a:avLst/>
          </a:prstGeom>
          <a:ln>
            <a:noFill/>
          </a:ln>
        </p:spPr>
      </p:pic>
      <p:sp>
        <p:nvSpPr>
          <p:cNvPr id="9" name="str-label"/>
          <p:cNvSpPr txBox="1"/>
          <p:nvPr/>
        </p:nvSpPr>
        <p:spPr>
          <a:xfrm>
            <a:off x="6070600" y="3886200"/>
            <a:ext cx="2413000" cy="685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35000"/>
              </a:lnSpc>
            </a:pPr>
            <a:r>
              <a:rPr lang="en-US" sz="1400" noProof="1" b="1">
                <a:solidFill>
                  <a:srgbClr val="151714"/>
                </a:solidFill>
                <a:latin typeface="Liter"/>
                <a:ea typeface="Liter"/>
              </a:rPr>
              <a:t>STR1000H</a:t>
            </a:r>
            <a:endParaRPr lang="en-US" sz="1400" noProof="1"/>
          </a:p>
          <a:p>
            <a:pPr>
              <a:lnSpc>
                <a:spcPct val="135000"/>
              </a:lnSpc>
              <a:spcBef>
                <a:spcPts val="400"/>
              </a:spcBef>
            </a:pPr>
            <a:r>
              <a:rPr lang="en-US" sz="1400" noProof="1">
                <a:solidFill>
                  <a:srgbClr val="151714"/>
                </a:solidFill>
                <a:latin typeface="Liter"/>
                <a:ea typeface="Liter"/>
              </a:rPr>
              <a:t>≈1,000 kg rated capacity · Rubber tracks</a:t>
            </a:r>
            <a:endParaRPr lang="en-US" sz="1400" noProof="1"/>
          </a:p>
        </p:txBody>
      </p:sp>
      <p:sp>
        <p:nvSpPr>
          <p:cNvPr id="10" name="tv-label"/>
          <p:cNvSpPr txBox="1"/>
          <p:nvPr/>
        </p:nvSpPr>
        <p:spPr>
          <a:xfrm>
            <a:off x="8890000" y="3886200"/>
            <a:ext cx="2667000" cy="685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35000"/>
              </a:lnSpc>
            </a:pPr>
            <a:r>
              <a:rPr lang="en-US" sz="1400" noProof="1" b="1">
                <a:solidFill>
                  <a:srgbClr val="151714"/>
                </a:solidFill>
                <a:latin typeface="Liter"/>
                <a:ea typeface="Liter"/>
              </a:rPr>
              <a:t>TV1100H</a:t>
            </a:r>
            <a:endParaRPr lang="en-US" sz="1400" noProof="1"/>
          </a:p>
          <a:p>
            <a:pPr>
              <a:lnSpc>
                <a:spcPct val="135000"/>
              </a:lnSpc>
              <a:spcBef>
                <a:spcPts val="400"/>
              </a:spcBef>
            </a:pPr>
            <a:r>
              <a:rPr lang="en-US" sz="1400" noProof="1">
                <a:solidFill>
                  <a:srgbClr val="151714"/>
                </a:solidFill>
                <a:latin typeface="Liter"/>
                <a:ea typeface="Liter"/>
              </a:rPr>
              <a:t>≈1,100 kg rated capacity · Vertical lift</a:t>
            </a:r>
            <a:endParaRPr lang="en-US" sz="1400" noProof="1"/>
          </a:p>
        </p:txBody>
      </p:sp>
      <p:sp>
        <p:nvSpPr>
          <p:cNvPr id="11" name="attachment-rule"/>
          <p:cNvSpPr/>
          <p:nvPr/>
        </p:nvSpPr>
        <p:spPr>
          <a:xfrm>
            <a:off x="6019800" y="4851400"/>
            <a:ext cx="5537200" cy="63500"/>
          </a:xfrm>
          <a:prstGeom prst="rect">
            <a:avLst/>
          </a:prstGeom>
          <a:solidFill>
            <a:srgbClr val="F7C600"/>
          </a:solidFill>
          <a:ln>
            <a:noFill/>
          </a:ln>
        </p:spPr>
      </p:sp>
      <p:sp>
        <p:nvSpPr>
          <p:cNvPr id="12" name="attachment-title"/>
          <p:cNvSpPr txBox="1"/>
          <p:nvPr/>
        </p:nvSpPr>
        <p:spPr>
          <a:xfrm>
            <a:off x="6019800" y="5130800"/>
            <a:ext cx="5537200" cy="304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35000"/>
              </a:lnSpc>
            </a:pPr>
            <a:r>
              <a:rPr lang="en-US" sz="1500" noProof="1" b="1">
                <a:solidFill>
                  <a:srgbClr val="151714"/>
                </a:solidFill>
                <a:latin typeface="Liter"/>
                <a:ea typeface="Liter"/>
              </a:rPr>
              <a:t>STANDARD QUICK-ATTACH PLATE</a:t>
            </a:r>
            <a:endParaRPr lang="en-US" sz="1500" noProof="1"/>
          </a:p>
        </p:txBody>
      </p:sp>
      <p:sp>
        <p:nvSpPr>
          <p:cNvPr id="13" name="attachments"/>
          <p:cNvSpPr txBox="1"/>
          <p:nvPr/>
        </p:nvSpPr>
        <p:spPr>
          <a:xfrm>
            <a:off x="6019800" y="5588000"/>
            <a:ext cx="5334000" cy="6096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35000"/>
              </a:lnSpc>
            </a:pPr>
            <a:r>
              <a:rPr lang="en-US" sz="1400" noProof="1">
                <a:solidFill>
                  <a:srgbClr val="6E706B"/>
                </a:solidFill>
                <a:latin typeface="Liter"/>
                <a:ea typeface="Liter"/>
              </a:rPr>
              <a:t>Augers · trenchers · sweepers · pallet forks · 4-in-1 buckets · brooms</a:t>
            </a:r>
            <a:endParaRPr lang="en-US" sz="1400" noProof="1"/>
          </a:p>
        </p:txBody>
      </p:sp>
      <p:sp>
        <p:nvSpPr>
          <p:cNvPr id="14" name="page"/>
          <p:cNvSpPr txBox="1"/>
          <p:nvPr/>
        </p:nvSpPr>
        <p:spPr>
          <a:xfrm>
            <a:off x="10795000" y="6477000"/>
            <a:ext cx="787400" cy="177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>
              <a:lnSpc>
                <a:spcPct val="125000"/>
              </a:lnSpc>
            </a:pPr>
            <a:r>
              <a:rPr lang="en-US" sz="1000" noProof="1">
                <a:solidFill>
                  <a:srgbClr val="6E706B"/>
                </a:solidFill>
                <a:latin typeface="Liter"/>
                <a:ea typeface="Liter"/>
              </a:rPr>
              <a:t>09 / 14</a:t>
            </a:r>
            <a:endParaRPr lang="en-US" sz="1000" noProof="1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a14="http://schemas.microsoft.com/office/drawing/2010/main" xmlns:c="http://schemas.openxmlformats.org/drawingml/2006/chart" xmlns:cx="http://schemas.microsoft.com/office/drawing/2014/chartex" xmlns:m="http://schemas.openxmlformats.org/officeDocument/2006/math" xmlns:mc="http://schemas.openxmlformats.org/markup-compatibility/2006" xmlns:pptd="https://kimi-design.msh.team/pptd/2026" xmlns:r="http://schemas.openxmlformats.org/officeDocument/2006/relationships" xmlns:p="http://schemas.openxmlformats.org/presentationml/2006/main">
  <p:cSld>
    <p:bg>
      <p:bgPr>
        <a:solidFill>
          <a:srgbClr val="1517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hoto-top"/>
          <p:cNvPicPr/>
          <p:nvPr/>
        </p:nvPicPr>
        <p:blipFill>
          <a:blip r:embed="rId2"/>
          <a:srcRect l="8219" r="8219"/>
          <a:stretch>
            <a:fillRect/>
          </a:stretch>
        </p:blipFill>
        <p:spPr>
          <a:xfrm>
            <a:off x="7899400" y="0"/>
            <a:ext cx="4292600" cy="3429000"/>
          </a:xfrm>
          <a:prstGeom prst="rect">
            <a:avLst/>
          </a:prstGeom>
          <a:ln>
            <a:noFill/>
          </a:ln>
        </p:spPr>
      </p:pic>
      <p:pic>
        <p:nvPicPr>
          <p:cNvPr id="3" name="photo-bottom"/>
          <p:cNvPicPr/>
          <p:nvPr/>
        </p:nvPicPr>
        <p:blipFill>
          <a:blip r:embed="rId3"/>
          <a:srcRect l="2012" r="2012"/>
          <a:stretch>
            <a:fillRect/>
          </a:stretch>
        </p:blipFill>
        <p:spPr>
          <a:xfrm>
            <a:off x="7899400" y="3429000"/>
            <a:ext cx="4292600" cy="3429000"/>
          </a:xfrm>
          <a:prstGeom prst="rect">
            <a:avLst/>
          </a:prstGeom>
          <a:ln>
            <a:noFill/>
          </a:ln>
        </p:spPr>
      </p:pic>
      <p:sp>
        <p:nvSpPr>
          <p:cNvPr id="4" name="section"/>
          <p:cNvSpPr txBox="1"/>
          <p:nvPr/>
        </p:nvSpPr>
        <p:spPr>
          <a:xfrm>
            <a:off x="609600" y="355600"/>
            <a:ext cx="4826000" cy="2286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20000"/>
              </a:lnSpc>
            </a:pPr>
            <a:r>
              <a:rPr lang="en-US" sz="1000" noProof="1" spc="150" kern="0">
                <a:solidFill>
                  <a:srgbClr val="F7C600"/>
                </a:solidFill>
                <a:latin typeface="Liter"/>
                <a:ea typeface="Liter"/>
              </a:rPr>
              <a:t>09 / TECHNOLOGY &amp; OWNERSHIP</a:t>
            </a:r>
            <a:endParaRPr lang="en-US" sz="1000" noProof="1"/>
          </a:p>
        </p:txBody>
      </p:sp>
      <p:sp>
        <p:nvSpPr>
          <p:cNvPr id="5" name="title"/>
          <p:cNvSpPr txBox="1"/>
          <p:nvPr/>
        </p:nvSpPr>
        <p:spPr>
          <a:xfrm>
            <a:off x="609600" y="863600"/>
            <a:ext cx="6604000" cy="18034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98000"/>
              </a:lnSpc>
            </a:pPr>
            <a:r>
              <a:rPr lang="en-US" sz="4200" noProof="1">
                <a:solidFill>
                  <a:srgbClr val="FFFFFF"/>
                </a:solidFill>
                <a:latin typeface="Archivo Black"/>
                <a:ea typeface="Archivo Black"/>
              </a:rPr>
              <a:t>ENGINEERED FOR
LOWER COST
PER HOUR.</a:t>
            </a:r>
            <a:endParaRPr lang="en-US" sz="4200" noProof="1"/>
          </a:p>
        </p:txBody>
      </p:sp>
      <p:sp>
        <p:nvSpPr>
          <p:cNvPr id="6" name="features-left"/>
          <p:cNvSpPr txBox="1"/>
          <p:nvPr/>
        </p:nvSpPr>
        <p:spPr>
          <a:xfrm>
            <a:off x="609600" y="3048000"/>
            <a:ext cx="3175000" cy="21844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28000"/>
              </a:lnSpc>
            </a:pPr>
            <a:r>
              <a:rPr lang="en-US" sz="1400" noProof="1" b="1">
                <a:solidFill>
                  <a:srgbClr val="FFFFFF"/>
                </a:solidFill>
                <a:latin typeface="Liter"/>
                <a:ea typeface="Liter"/>
              </a:rPr>
              <a:t>PROVEN ENGINES</a:t>
            </a:r>
            <a:endParaRPr lang="en-US" sz="1400" noProof="1"/>
          </a:p>
          <a:p>
            <a:pPr>
              <a:lnSpc>
                <a:spcPct val="128000"/>
              </a:lnSpc>
            </a:pPr>
            <a:r>
              <a:rPr lang="en-US" sz="1400" noProof="1">
                <a:solidFill>
                  <a:srgbClr val="FFFFFF"/>
                </a:solidFill>
                <a:latin typeface="Liter"/>
                <a:ea typeface="Liter"/>
              </a:rPr>
              <a:t>Globally supported platforms</a:t>
            </a:r>
            <a:endParaRPr lang="en-US" sz="1400" noProof="1"/>
          </a:p>
          <a:p>
            <a:pPr>
              <a:lnSpc>
                <a:spcPct val="128000"/>
              </a:lnSpc>
              <a:spcBef>
                <a:spcPts val="1300"/>
              </a:spcBef>
            </a:pPr>
            <a:r>
              <a:rPr lang="en-US" sz="1400" noProof="1" b="1">
                <a:solidFill>
                  <a:srgbClr val="FFFFFF"/>
                </a:solidFill>
                <a:latin typeface="Liter"/>
                <a:ea typeface="Liter"/>
              </a:rPr>
              <a:t>LOAD-SENSING HYDRAULICS</a:t>
            </a:r>
            <a:endParaRPr lang="en-US" sz="1400" noProof="1"/>
          </a:p>
          <a:p>
            <a:pPr>
              <a:lnSpc>
                <a:spcPct val="128000"/>
              </a:lnSpc>
            </a:pPr>
            <a:r>
              <a:rPr lang="en-US" sz="1400" noProof="1">
                <a:solidFill>
                  <a:srgbClr val="FFFFFF"/>
                </a:solidFill>
                <a:latin typeface="Liter"/>
                <a:ea typeface="Liter"/>
              </a:rPr>
              <a:t>Power on demand, fuel saved</a:t>
            </a:r>
            <a:endParaRPr lang="en-US" sz="1400" noProof="1"/>
          </a:p>
          <a:p>
            <a:pPr>
              <a:lnSpc>
                <a:spcPct val="128000"/>
              </a:lnSpc>
              <a:spcBef>
                <a:spcPts val="1300"/>
              </a:spcBef>
            </a:pPr>
            <a:r>
              <a:rPr lang="en-US" sz="1400" noProof="1" b="1">
                <a:solidFill>
                  <a:srgbClr val="FFFFFF"/>
                </a:solidFill>
                <a:latin typeface="Liter"/>
                <a:ea typeface="Liter"/>
              </a:rPr>
              <a:t>ROPS/FOPS CABS</a:t>
            </a:r>
            <a:endParaRPr lang="en-US" sz="1400" noProof="1"/>
          </a:p>
          <a:p>
            <a:pPr>
              <a:lnSpc>
                <a:spcPct val="128000"/>
              </a:lnSpc>
            </a:pPr>
            <a:r>
              <a:rPr lang="en-US" sz="1400" noProof="1">
                <a:solidFill>
                  <a:srgbClr val="FFFFFF"/>
                </a:solidFill>
                <a:latin typeface="Liter"/>
                <a:ea typeface="Liter"/>
              </a:rPr>
              <a:t>Visibility and operator comfort</a:t>
            </a:r>
            <a:endParaRPr lang="en-US" sz="1400" noProof="1"/>
          </a:p>
        </p:txBody>
      </p:sp>
      <p:sp>
        <p:nvSpPr>
          <p:cNvPr id="7" name="features-right"/>
          <p:cNvSpPr txBox="1"/>
          <p:nvPr/>
        </p:nvSpPr>
        <p:spPr>
          <a:xfrm>
            <a:off x="4267200" y="3048000"/>
            <a:ext cx="3175000" cy="21844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28000"/>
              </a:lnSpc>
            </a:pPr>
            <a:r>
              <a:rPr lang="en-US" sz="1400" noProof="1" b="1">
                <a:solidFill>
                  <a:srgbClr val="FFFFFF"/>
                </a:solidFill>
                <a:latin typeface="Liter"/>
                <a:ea typeface="Liter"/>
              </a:rPr>
              <a:t>SMART DISPLAYS</a:t>
            </a:r>
            <a:endParaRPr lang="en-US" sz="1400" noProof="1"/>
          </a:p>
          <a:p>
            <a:pPr>
              <a:lnSpc>
                <a:spcPct val="128000"/>
              </a:lnSpc>
            </a:pPr>
            <a:r>
              <a:rPr lang="en-US" sz="1400" noProof="1">
                <a:solidFill>
                  <a:srgbClr val="FFFFFF"/>
                </a:solidFill>
                <a:latin typeface="Liter"/>
                <a:ea typeface="Liter"/>
              </a:rPr>
              <a:t>Fuel, diagnostics and alerts</a:t>
            </a:r>
            <a:endParaRPr lang="en-US" sz="1400" noProof="1"/>
          </a:p>
          <a:p>
            <a:pPr>
              <a:lnSpc>
                <a:spcPct val="128000"/>
              </a:lnSpc>
              <a:spcBef>
                <a:spcPts val="1300"/>
              </a:spcBef>
            </a:pPr>
            <a:r>
              <a:rPr lang="en-US" sz="1400" noProof="1" b="1">
                <a:solidFill>
                  <a:srgbClr val="FFFFFF"/>
                </a:solidFill>
                <a:latin typeface="Liter"/>
                <a:ea typeface="Liter"/>
              </a:rPr>
              <a:t>LED WORK LIGHTS</a:t>
            </a:r>
            <a:endParaRPr lang="en-US" sz="1400" noProof="1"/>
          </a:p>
          <a:p>
            <a:pPr>
              <a:lnSpc>
                <a:spcPct val="128000"/>
              </a:lnSpc>
            </a:pPr>
            <a:r>
              <a:rPr lang="en-US" sz="1400" noProof="1">
                <a:solidFill>
                  <a:srgbClr val="FFFFFF"/>
                </a:solidFill>
                <a:latin typeface="Liter"/>
                <a:ea typeface="Liter"/>
              </a:rPr>
              <a:t>Night-shift ready</a:t>
            </a:r>
            <a:endParaRPr lang="en-US" sz="1400" noProof="1"/>
          </a:p>
          <a:p>
            <a:pPr>
              <a:lnSpc>
                <a:spcPct val="128000"/>
              </a:lnSpc>
              <a:spcBef>
                <a:spcPts val="1300"/>
              </a:spcBef>
            </a:pPr>
            <a:r>
              <a:rPr lang="en-US" sz="1400" noProof="1" b="1">
                <a:solidFill>
                  <a:srgbClr val="FFFFFF"/>
                </a:solidFill>
                <a:latin typeface="Liter"/>
                <a:ea typeface="Liter"/>
              </a:rPr>
              <a:t>HEAVY-DUTY STRUCTURES</a:t>
            </a:r>
            <a:endParaRPr lang="en-US" sz="1400" noProof="1"/>
          </a:p>
          <a:p>
            <a:pPr>
              <a:lnSpc>
                <a:spcPct val="128000"/>
              </a:lnSpc>
            </a:pPr>
            <a:r>
              <a:rPr lang="en-US" sz="1400" noProof="1">
                <a:solidFill>
                  <a:srgbClr val="FFFFFF"/>
                </a:solidFill>
                <a:latin typeface="Liter"/>
                <a:ea typeface="Liter"/>
              </a:rPr>
              <a:t>Protected piping, strong booms</a:t>
            </a:r>
            <a:endParaRPr lang="en-US" sz="1400" noProof="1"/>
          </a:p>
        </p:txBody>
      </p:sp>
      <p:sp>
        <p:nvSpPr>
          <p:cNvPr id="8" name="yellow-rule"/>
          <p:cNvSpPr/>
          <p:nvPr/>
        </p:nvSpPr>
        <p:spPr>
          <a:xfrm>
            <a:off x="609600" y="5613400"/>
            <a:ext cx="6832600" cy="63500"/>
          </a:xfrm>
          <a:prstGeom prst="rect">
            <a:avLst/>
          </a:prstGeom>
          <a:solidFill>
            <a:srgbClr val="F7C600"/>
          </a:solidFill>
          <a:ln>
            <a:noFill/>
          </a:ln>
        </p:spPr>
      </p:sp>
      <p:sp>
        <p:nvSpPr>
          <p:cNvPr id="9" name="ownership"/>
          <p:cNvSpPr txBox="1"/>
          <p:nvPr/>
        </p:nvSpPr>
        <p:spPr>
          <a:xfrm>
            <a:off x="609600" y="5918200"/>
            <a:ext cx="6858000" cy="3556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35000"/>
              </a:lnSpc>
            </a:pPr>
            <a:r>
              <a:rPr lang="en-US" sz="1600" noProof="1">
                <a:solidFill>
                  <a:srgbClr val="FFFFFF"/>
                </a:solidFill>
                <a:latin typeface="Liter"/>
                <a:ea typeface="Liter"/>
              </a:rPr>
              <a:t>Fuel efficient  ·  Easy to service  ·  Strong resale</a:t>
            </a:r>
            <a:endParaRPr lang="en-US" sz="1600" noProof="1"/>
          </a:p>
        </p:txBody>
      </p:sp>
      <p:sp>
        <p:nvSpPr>
          <p:cNvPr id="10" name="page"/>
          <p:cNvSpPr txBox="1"/>
          <p:nvPr/>
        </p:nvSpPr>
        <p:spPr>
          <a:xfrm>
            <a:off x="609600" y="6477000"/>
            <a:ext cx="787400" cy="177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25000"/>
              </a:lnSpc>
            </a:pPr>
            <a:r>
              <a:rPr lang="en-US" sz="1000" noProof="1">
                <a:solidFill>
                  <a:srgbClr val="A6A8A3"/>
                </a:solidFill>
                <a:latin typeface="Liter"/>
                <a:ea typeface="Liter"/>
              </a:rPr>
              <a:t>10 / 14</a:t>
            </a:r>
            <a:endParaRPr lang="en-US" sz="1000" noProof="1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a14="http://schemas.microsoft.com/office/drawing/2010/main" xmlns:c="http://schemas.openxmlformats.org/drawingml/2006/chart" xmlns:cx="http://schemas.microsoft.com/office/drawing/2014/chartex" xmlns:m="http://schemas.openxmlformats.org/officeDocument/2006/math" xmlns:mc="http://schemas.openxmlformats.org/markup-compatibility/2006" xmlns:pptd="https://kimi-design.msh.team/pptd/2026" xmlns:r="http://schemas.openxmlformats.org/officeDocument/2006/relationships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ction"/>
          <p:cNvSpPr txBox="1"/>
          <p:nvPr/>
        </p:nvSpPr>
        <p:spPr>
          <a:xfrm>
            <a:off x="609600" y="304800"/>
            <a:ext cx="4572000" cy="2286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20000"/>
              </a:lnSpc>
            </a:pPr>
            <a:r>
              <a:rPr lang="en-US" sz="1000" noProof="1" spc="150" kern="0">
                <a:solidFill>
                  <a:srgbClr val="6E706B"/>
                </a:solidFill>
                <a:latin typeface="Liter"/>
                <a:ea typeface="Liter"/>
              </a:rPr>
              <a:t>10 / SERVICES, PARTS &amp; SUPPORT</a:t>
            </a:r>
            <a:endParaRPr lang="en-US" sz="1000" noProof="1"/>
          </a:p>
        </p:txBody>
      </p:sp>
      <p:sp>
        <p:nvSpPr>
          <p:cNvPr id="3" name="title"/>
          <p:cNvSpPr txBox="1"/>
          <p:nvPr/>
        </p:nvSpPr>
        <p:spPr>
          <a:xfrm>
            <a:off x="609600" y="736600"/>
            <a:ext cx="5842000" cy="635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02000"/>
              </a:lnSpc>
            </a:pPr>
            <a:r>
              <a:rPr lang="en-US" sz="3900" noProof="1">
                <a:solidFill>
                  <a:srgbClr val="151714"/>
                </a:solidFill>
                <a:latin typeface="Archivo Black"/>
                <a:ea typeface="Archivo Black"/>
              </a:rPr>
              <a:t>MORE THAN A SALE.</a:t>
            </a:r>
            <a:endParaRPr lang="en-US" sz="3900" noProof="1"/>
          </a:p>
        </p:txBody>
      </p:sp>
      <p:sp>
        <p:nvSpPr>
          <p:cNvPr id="4" name="intro"/>
          <p:cNvSpPr txBox="1"/>
          <p:nvPr/>
        </p:nvSpPr>
        <p:spPr>
          <a:xfrm>
            <a:off x="609600" y="1473200"/>
            <a:ext cx="5588000" cy="558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35000"/>
              </a:lnSpc>
            </a:pPr>
            <a:r>
              <a:rPr lang="en-US" sz="1400" noProof="1">
                <a:solidFill>
                  <a:srgbClr val="6E706B"/>
                </a:solidFill>
                <a:latin typeface="Liter"/>
                <a:ea typeface="Liter"/>
              </a:rPr>
              <a:t>Sales, hire and contracting support from one Ruai, Nairobi base — with nationwide mobilization.</a:t>
            </a:r>
            <a:endParaRPr lang="en-US" sz="1400" noProof="1"/>
          </a:p>
        </p:txBody>
      </p:sp>
      <p:pic>
        <p:nvPicPr>
          <p:cNvPr id="5" name="photo"/>
          <p:cNvPicPr/>
          <p:nvPr/>
        </p:nvPicPr>
        <p:blipFill>
          <a:blip r:embed="rId2"/>
          <a:srcRect l="16000" r="16000"/>
          <a:stretch>
            <a:fillRect/>
          </a:stretch>
        </p:blipFill>
        <p:spPr>
          <a:xfrm>
            <a:off x="6908800" y="736600"/>
            <a:ext cx="4673600" cy="5054600"/>
          </a:xfrm>
          <a:prstGeom prst="rect">
            <a:avLst/>
          </a:prstGeom>
          <a:ln>
            <a:noFill/>
          </a:ln>
        </p:spPr>
      </p:pic>
      <p:sp>
        <p:nvSpPr>
          <p:cNvPr id="6" name="services"/>
          <p:cNvSpPr txBox="1"/>
          <p:nvPr/>
        </p:nvSpPr>
        <p:spPr>
          <a:xfrm>
            <a:off x="609600" y="2336800"/>
            <a:ext cx="5715000" cy="3352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25000"/>
              </a:lnSpc>
            </a:pPr>
            <a:r>
              <a:rPr lang="en-US" sz="1400" noProof="1" b="1">
                <a:solidFill>
                  <a:srgbClr val="151714"/>
                </a:solidFill>
                <a:latin typeface="Liter"/>
                <a:ea typeface="Liter"/>
              </a:rPr>
              <a:t>01  NEW SDLG MACHINE SALES</a:t>
            </a:r>
            <a:endParaRPr lang="en-US" sz="1400" noProof="1"/>
          </a:p>
          <a:p>
            <a:pPr>
              <a:lnSpc>
                <a:spcPct val="125000"/>
              </a:lnSpc>
            </a:pPr>
            <a:r>
              <a:rPr lang="en-US" sz="1400" noProof="1">
                <a:solidFill>
                  <a:srgbClr val="151714"/>
                </a:solidFill>
                <a:latin typeface="Liter"/>
                <a:ea typeface="Liter"/>
              </a:rPr>
              <a:t>Stock machines, factory orders and financing options</a:t>
            </a:r>
            <a:endParaRPr lang="en-US" sz="1400" noProof="1"/>
          </a:p>
          <a:p>
            <a:pPr>
              <a:lnSpc>
                <a:spcPct val="125000"/>
              </a:lnSpc>
              <a:spcBef>
                <a:spcPts val="1100"/>
              </a:spcBef>
            </a:pPr>
            <a:r>
              <a:rPr lang="en-US" sz="1400" noProof="1" b="1">
                <a:solidFill>
                  <a:srgbClr val="151714"/>
                </a:solidFill>
                <a:latin typeface="Liter"/>
                <a:ea typeface="Liter"/>
              </a:rPr>
              <a:t>02  HEAVY EQUIPMENT HIRE</a:t>
            </a:r>
            <a:endParaRPr lang="en-US" sz="1400" noProof="1"/>
          </a:p>
          <a:p>
            <a:pPr>
              <a:lnSpc>
                <a:spcPct val="125000"/>
              </a:lnSpc>
            </a:pPr>
            <a:r>
              <a:rPr lang="en-US" sz="1400" noProof="1">
                <a:solidFill>
                  <a:srgbClr val="151714"/>
                </a:solidFill>
                <a:latin typeface="Liter"/>
                <a:ea typeface="Liter"/>
              </a:rPr>
              <a:t>Late-model machines with certified operators</a:t>
            </a:r>
            <a:endParaRPr lang="en-US" sz="1400" noProof="1"/>
          </a:p>
          <a:p>
            <a:pPr>
              <a:lnSpc>
                <a:spcPct val="125000"/>
              </a:lnSpc>
              <a:spcBef>
                <a:spcPts val="1100"/>
              </a:spcBef>
            </a:pPr>
            <a:r>
              <a:rPr lang="en-US" sz="1400" noProof="1" b="1">
                <a:solidFill>
                  <a:srgbClr val="151714"/>
                </a:solidFill>
                <a:latin typeface="Liter"/>
                <a:ea typeface="Liter"/>
              </a:rPr>
              <a:t>03  EXCAVATION &amp; CIVIL WORKS</a:t>
            </a:r>
            <a:endParaRPr lang="en-US" sz="1400" noProof="1"/>
          </a:p>
          <a:p>
            <a:pPr>
              <a:lnSpc>
                <a:spcPct val="125000"/>
              </a:lnSpc>
            </a:pPr>
            <a:r>
              <a:rPr lang="en-US" sz="1400" noProof="1">
                <a:solidFill>
                  <a:srgbClr val="151714"/>
                </a:solidFill>
                <a:latin typeface="Liter"/>
                <a:ea typeface="Liter"/>
              </a:rPr>
              <a:t>Earthworks, roads, dams, demolition and site preparation</a:t>
            </a:r>
            <a:endParaRPr lang="en-US" sz="1400" noProof="1"/>
          </a:p>
          <a:p>
            <a:pPr>
              <a:lnSpc>
                <a:spcPct val="125000"/>
              </a:lnSpc>
              <a:spcBef>
                <a:spcPts val="1100"/>
              </a:spcBef>
            </a:pPr>
            <a:r>
              <a:rPr lang="en-US" sz="1400" noProof="1" b="1">
                <a:solidFill>
                  <a:srgbClr val="151714"/>
                </a:solidFill>
                <a:latin typeface="Liter"/>
                <a:ea typeface="Liter"/>
              </a:rPr>
              <a:t>04  GENUINE PARTS</a:t>
            </a:r>
            <a:endParaRPr lang="en-US" sz="1400" noProof="1"/>
          </a:p>
          <a:p>
            <a:pPr>
              <a:lnSpc>
                <a:spcPct val="125000"/>
              </a:lnSpc>
            </a:pPr>
            <a:r>
              <a:rPr lang="en-US" sz="1400" noProof="1">
                <a:solidFill>
                  <a:srgbClr val="151714"/>
                </a:solidFill>
                <a:latin typeface="Liter"/>
                <a:ea typeface="Liter"/>
              </a:rPr>
              <a:t>Local stock backed by the SDLG TOP SERVICE network</a:t>
            </a:r>
            <a:endParaRPr lang="en-US" sz="1400" noProof="1"/>
          </a:p>
          <a:p>
            <a:pPr>
              <a:lnSpc>
                <a:spcPct val="125000"/>
              </a:lnSpc>
              <a:spcBef>
                <a:spcPts val="1100"/>
              </a:spcBef>
            </a:pPr>
            <a:r>
              <a:rPr lang="en-US" sz="1400" noProof="1" b="1">
                <a:solidFill>
                  <a:srgbClr val="151714"/>
                </a:solidFill>
                <a:latin typeface="Liter"/>
                <a:ea typeface="Liter"/>
              </a:rPr>
              <a:t>05  LOW-LOADER TRANSPORT</a:t>
            </a:r>
            <a:endParaRPr lang="en-US" sz="1400" noProof="1"/>
          </a:p>
          <a:p>
            <a:pPr>
              <a:lnSpc>
                <a:spcPct val="125000"/>
              </a:lnSpc>
            </a:pPr>
            <a:r>
              <a:rPr lang="en-US" sz="1400" noProof="1">
                <a:solidFill>
                  <a:srgbClr val="151714"/>
                </a:solidFill>
                <a:latin typeface="Liter"/>
                <a:ea typeface="Liter"/>
              </a:rPr>
              <a:t>Delivery to sites across Kenya and the region</a:t>
            </a:r>
            <a:endParaRPr lang="en-US" sz="1400" noProof="1"/>
          </a:p>
          <a:p>
            <a:pPr>
              <a:lnSpc>
                <a:spcPct val="125000"/>
              </a:lnSpc>
              <a:spcBef>
                <a:spcPts val="1100"/>
              </a:spcBef>
            </a:pPr>
            <a:r>
              <a:rPr lang="en-US" sz="1400" noProof="1" b="1">
                <a:solidFill>
                  <a:srgbClr val="151714"/>
                </a:solidFill>
                <a:latin typeface="Liter"/>
                <a:ea typeface="Liter"/>
              </a:rPr>
              <a:t>06  24/7 EMERGENCY DISPATCH</a:t>
            </a:r>
            <a:endParaRPr lang="en-US" sz="1400" noProof="1"/>
          </a:p>
          <a:p>
            <a:pPr>
              <a:lnSpc>
                <a:spcPct val="125000"/>
              </a:lnSpc>
            </a:pPr>
            <a:r>
              <a:rPr lang="en-US" sz="1400" noProof="1">
                <a:solidFill>
                  <a:srgbClr val="151714"/>
                </a:solidFill>
                <a:latin typeface="Liter"/>
                <a:ea typeface="Liter"/>
              </a:rPr>
              <a:t>Excavator, grader and breaker support</a:t>
            </a:r>
            <a:endParaRPr lang="en-US" sz="1400" noProof="1"/>
          </a:p>
        </p:txBody>
      </p:sp>
      <p:sp>
        <p:nvSpPr>
          <p:cNvPr id="7" name="yellow-band"/>
          <p:cNvSpPr/>
          <p:nvPr/>
        </p:nvSpPr>
        <p:spPr>
          <a:xfrm>
            <a:off x="6908800" y="5791200"/>
            <a:ext cx="4673600" cy="685800"/>
          </a:xfrm>
          <a:prstGeom prst="rect">
            <a:avLst/>
          </a:prstGeom>
          <a:solidFill>
            <a:srgbClr val="F7C600"/>
          </a:solidFill>
          <a:ln>
            <a:noFill/>
          </a:ln>
        </p:spPr>
      </p:sp>
      <p:sp>
        <p:nvSpPr>
          <p:cNvPr id="8" name="band-text"/>
          <p:cNvSpPr txBox="1"/>
          <p:nvPr/>
        </p:nvSpPr>
        <p:spPr>
          <a:xfrm>
            <a:off x="7112000" y="5969000"/>
            <a:ext cx="4292600" cy="304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 anchor="ctr"/>
          <a:lstStyle/>
          <a:p>
            <a:pPr algn="ctr">
              <a:lnSpc>
                <a:spcPct val="135000"/>
              </a:lnSpc>
            </a:pPr>
            <a:r>
              <a:rPr lang="en-US" sz="1400" noProof="1" b="1">
                <a:solidFill>
                  <a:srgbClr val="151714"/>
                </a:solidFill>
                <a:latin typeface="Liter"/>
                <a:ea typeface="Liter"/>
              </a:rPr>
              <a:t>SALES · HIRE · PARTS · CONTRACTING</a:t>
            </a:r>
            <a:endParaRPr lang="en-US" sz="1400" noProof="1"/>
          </a:p>
        </p:txBody>
      </p:sp>
      <p:sp>
        <p:nvSpPr>
          <p:cNvPr id="9" name="page"/>
          <p:cNvSpPr txBox="1"/>
          <p:nvPr/>
        </p:nvSpPr>
        <p:spPr>
          <a:xfrm>
            <a:off x="609600" y="6477000"/>
            <a:ext cx="787400" cy="177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25000"/>
              </a:lnSpc>
            </a:pPr>
            <a:r>
              <a:rPr lang="en-US" sz="1000" noProof="1">
                <a:solidFill>
                  <a:srgbClr val="6E706B"/>
                </a:solidFill>
                <a:latin typeface="Liter"/>
                <a:ea typeface="Liter"/>
              </a:rPr>
              <a:t>11 / 14</a:t>
            </a:r>
            <a:endParaRPr lang="en-US" sz="1000" noProof="1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a14="http://schemas.microsoft.com/office/drawing/2010/main" xmlns:c="http://schemas.openxmlformats.org/drawingml/2006/chart" xmlns:cx="http://schemas.microsoft.com/office/drawing/2014/chartex" xmlns:m="http://schemas.openxmlformats.org/officeDocument/2006/math" xmlns:mc="http://schemas.openxmlformats.org/markup-compatibility/2006" xmlns:pptd="https://kimi-design.msh.team/pptd/2026" xmlns:r="http://schemas.openxmlformats.org/officeDocument/2006/relationships" xmlns:p="http://schemas.openxmlformats.org/presentationml/2006/main">
  <p:cSld>
    <p:bg>
      <p:bgPr>
        <a:solidFill>
          <a:srgbClr val="F4F2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hoto"/>
          <p:cNvPicPr/>
          <p:nvPr/>
        </p:nvPicPr>
        <p:blipFill>
          <a:blip r:embed="rId2"/>
          <a:srcRect l="16000" r="16000"/>
          <a:stretch>
            <a:fillRect/>
          </a:stretch>
        </p:blipFill>
        <p:spPr>
          <a:xfrm>
            <a:off x="8128000" y="0"/>
            <a:ext cx="4064000" cy="6858000"/>
          </a:xfrm>
          <a:prstGeom prst="rect">
            <a:avLst/>
          </a:prstGeom>
          <a:ln>
            <a:noFill/>
          </a:ln>
        </p:spPr>
      </p:pic>
      <p:sp>
        <p:nvSpPr>
          <p:cNvPr id="3" name="section"/>
          <p:cNvSpPr txBox="1"/>
          <p:nvPr/>
        </p:nvSpPr>
        <p:spPr>
          <a:xfrm>
            <a:off x="609600" y="355600"/>
            <a:ext cx="4953000" cy="2286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20000"/>
              </a:lnSpc>
            </a:pPr>
            <a:r>
              <a:rPr lang="en-US" sz="1000" noProof="1" spc="150" kern="0">
                <a:solidFill>
                  <a:srgbClr val="6E706B"/>
                </a:solidFill>
                <a:latin typeface="Liter"/>
                <a:ea typeface="Liter"/>
              </a:rPr>
              <a:t>11 / WARRANTY &amp; DELIVERY</a:t>
            </a:r>
            <a:endParaRPr lang="en-US" sz="1000" noProof="1"/>
          </a:p>
        </p:txBody>
      </p:sp>
      <p:sp>
        <p:nvSpPr>
          <p:cNvPr id="4" name="title"/>
          <p:cNvSpPr txBox="1"/>
          <p:nvPr/>
        </p:nvSpPr>
        <p:spPr>
          <a:xfrm>
            <a:off x="609600" y="838200"/>
            <a:ext cx="6985000" cy="6604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02000"/>
              </a:lnSpc>
            </a:pPr>
            <a:r>
              <a:rPr lang="en-US" sz="3900" noProof="1">
                <a:solidFill>
                  <a:srgbClr val="151714"/>
                </a:solidFill>
                <a:latin typeface="Archivo Black"/>
                <a:ea typeface="Archivo Black"/>
              </a:rPr>
              <a:t>BUY WITH CONFIDENCE.</a:t>
            </a:r>
            <a:endParaRPr lang="en-US" sz="3900" noProof="1"/>
          </a:p>
        </p:txBody>
      </p:sp>
      <p:sp>
        <p:nvSpPr>
          <p:cNvPr id="5" name="warranty-label"/>
          <p:cNvSpPr txBox="1"/>
          <p:nvPr/>
        </p:nvSpPr>
        <p:spPr>
          <a:xfrm>
            <a:off x="609600" y="1803400"/>
            <a:ext cx="3810000" cy="2286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20000"/>
              </a:lnSpc>
            </a:pPr>
            <a:r>
              <a:rPr lang="en-US" sz="1000" noProof="1" spc="150" kern="0">
                <a:solidFill>
                  <a:srgbClr val="6E706B"/>
                </a:solidFill>
                <a:latin typeface="Liter"/>
                <a:ea typeface="Liter"/>
              </a:rPr>
              <a:t>STANDARD FACTORY WARRANTY</a:t>
            </a:r>
            <a:endParaRPr lang="en-US" sz="1000" noProof="1"/>
          </a:p>
        </p:txBody>
      </p:sp>
      <p:sp>
        <p:nvSpPr>
          <p:cNvPr id="6" name="warranty"/>
          <p:cNvSpPr txBox="1"/>
          <p:nvPr/>
        </p:nvSpPr>
        <p:spPr>
          <a:xfrm>
            <a:off x="571500" y="2133600"/>
            <a:ext cx="7048500" cy="7366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98000"/>
              </a:lnSpc>
            </a:pPr>
            <a:r>
              <a:rPr lang="en-US" sz="3900" noProof="1">
                <a:solidFill>
                  <a:srgbClr val="151714"/>
                </a:solidFill>
                <a:latin typeface="Archivo Black"/>
                <a:ea typeface="Archivo Black"/>
              </a:rPr>
              <a:t>1 YEAR / 2,000 HOURS</a:t>
            </a:r>
            <a:endParaRPr lang="en-US" sz="3900" noProof="1"/>
          </a:p>
        </p:txBody>
      </p:sp>
      <p:sp>
        <p:nvSpPr>
          <p:cNvPr id="7" name="warranty-note"/>
          <p:cNvSpPr txBox="1"/>
          <p:nvPr/>
        </p:nvSpPr>
        <p:spPr>
          <a:xfrm>
            <a:off x="609600" y="2946400"/>
            <a:ext cx="6350000" cy="304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35000"/>
              </a:lnSpc>
            </a:pPr>
            <a:r>
              <a:rPr lang="en-US" sz="1400" noProof="1">
                <a:solidFill>
                  <a:srgbClr val="6E706B"/>
                </a:solidFill>
                <a:latin typeface="Liter"/>
                <a:ea typeface="Liter"/>
              </a:rPr>
              <a:t>Honoured in Kenya · Extendable to 2 years</a:t>
            </a:r>
            <a:endParaRPr lang="en-US" sz="1400" noProof="1"/>
          </a:p>
        </p:txBody>
      </p:sp>
      <p:sp>
        <p:nvSpPr>
          <p:cNvPr id="8" name="lead-band"/>
          <p:cNvSpPr/>
          <p:nvPr/>
        </p:nvSpPr>
        <p:spPr>
          <a:xfrm>
            <a:off x="609600" y="3581400"/>
            <a:ext cx="6908800" cy="1041400"/>
          </a:xfrm>
          <a:prstGeom prst="rect">
            <a:avLst/>
          </a:prstGeom>
          <a:solidFill>
            <a:srgbClr val="F7C600"/>
          </a:solidFill>
          <a:ln>
            <a:noFill/>
          </a:ln>
        </p:spPr>
      </p:sp>
      <p:sp>
        <p:nvSpPr>
          <p:cNvPr id="9" name="stock"/>
          <p:cNvSpPr txBox="1"/>
          <p:nvPr/>
        </p:nvSpPr>
        <p:spPr>
          <a:xfrm>
            <a:off x="889000" y="3810000"/>
            <a:ext cx="2667000" cy="584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35000"/>
              </a:lnSpc>
            </a:pPr>
            <a:r>
              <a:rPr lang="en-US" sz="1400" noProof="1" b="1">
                <a:solidFill>
                  <a:srgbClr val="151714"/>
                </a:solidFill>
                <a:latin typeface="Liter"/>
                <a:ea typeface="Liter"/>
              </a:rPr>
              <a:t>STOCK MACHINES</a:t>
            </a:r>
            <a:endParaRPr lang="en-US" sz="1400" noProof="1"/>
          </a:p>
          <a:p>
            <a:pPr>
              <a:lnSpc>
                <a:spcPct val="135000"/>
              </a:lnSpc>
              <a:spcBef>
                <a:spcPts val="500"/>
              </a:spcBef>
            </a:pPr>
            <a:r>
              <a:rPr lang="en-US" sz="1400" noProof="1">
                <a:solidFill>
                  <a:srgbClr val="151714"/>
                </a:solidFill>
                <a:latin typeface="Liter"/>
                <a:ea typeface="Liter"/>
              </a:rPr>
              <a:t>About 2 weeks</a:t>
            </a:r>
            <a:endParaRPr lang="en-US" sz="1400" noProof="1"/>
          </a:p>
        </p:txBody>
      </p:sp>
      <p:sp>
        <p:nvSpPr>
          <p:cNvPr id="10" name="factory"/>
          <p:cNvSpPr txBox="1"/>
          <p:nvPr/>
        </p:nvSpPr>
        <p:spPr>
          <a:xfrm>
            <a:off x="4495800" y="3810000"/>
            <a:ext cx="2667000" cy="584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35000"/>
              </a:lnSpc>
            </a:pPr>
            <a:r>
              <a:rPr lang="en-US" sz="1400" noProof="1" b="1">
                <a:solidFill>
                  <a:srgbClr val="151714"/>
                </a:solidFill>
                <a:latin typeface="Liter"/>
                <a:ea typeface="Liter"/>
              </a:rPr>
              <a:t>FACTORY ORDERS</a:t>
            </a:r>
            <a:endParaRPr lang="en-US" sz="1400" noProof="1"/>
          </a:p>
          <a:p>
            <a:pPr>
              <a:lnSpc>
                <a:spcPct val="135000"/>
              </a:lnSpc>
              <a:spcBef>
                <a:spcPts val="500"/>
              </a:spcBef>
            </a:pPr>
            <a:r>
              <a:rPr lang="en-US" sz="1400" noProof="1">
                <a:solidFill>
                  <a:srgbClr val="151714"/>
                </a:solidFill>
                <a:latin typeface="Liter"/>
                <a:ea typeface="Liter"/>
              </a:rPr>
              <a:t>8–12 weeks</a:t>
            </a:r>
            <a:endParaRPr lang="en-US" sz="1400" noProof="1"/>
          </a:p>
        </p:txBody>
      </p:sp>
      <p:sp>
        <p:nvSpPr>
          <p:cNvPr id="11" name="benefits"/>
          <p:cNvSpPr txBox="1"/>
          <p:nvPr/>
        </p:nvSpPr>
        <p:spPr>
          <a:xfrm>
            <a:off x="609600" y="4978400"/>
            <a:ext cx="6908800" cy="1143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35000"/>
              </a:lnSpc>
            </a:pPr>
            <a:r>
              <a:rPr lang="en-US" sz="1400" noProof="1" b="1">
                <a:solidFill>
                  <a:srgbClr val="151714"/>
                </a:solidFill>
                <a:latin typeface="Liter"/>
                <a:ea typeface="Liter"/>
              </a:rPr>
              <a:t>THE AUTHORIZED DEALER ADVANTAGE</a:t>
            </a:r>
            <a:endParaRPr lang="en-US" sz="1400" noProof="1"/>
          </a:p>
          <a:p>
            <a:pPr>
              <a:lnSpc>
                <a:spcPct val="135000"/>
              </a:lnSpc>
              <a:spcBef>
                <a:spcPts val="700"/>
              </a:spcBef>
            </a:pPr>
            <a:r>
              <a:rPr lang="en-US" sz="1400" noProof="1">
                <a:solidFill>
                  <a:srgbClr val="151714"/>
                </a:solidFill>
                <a:latin typeface="Liter"/>
                <a:ea typeface="Liter"/>
              </a:rPr>
              <a:t>Factory warranty · Genuine local parts · Operator training</a:t>
            </a:r>
            <a:endParaRPr lang="en-US" sz="1400" noProof="1"/>
          </a:p>
          <a:p>
            <a:pPr>
              <a:lnSpc>
                <a:spcPct val="135000"/>
              </a:lnSpc>
            </a:pPr>
            <a:r>
              <a:rPr lang="en-US" sz="1400" noProof="1">
                <a:solidFill>
                  <a:srgbClr val="151714"/>
                </a:solidFill>
                <a:latin typeface="Liter"/>
                <a:ea typeface="Liter"/>
              </a:rPr>
              <a:t>Trade-in and fleet support · Financing and lease-to-own options</a:t>
            </a:r>
            <a:endParaRPr lang="en-US" sz="1400" noProof="1"/>
          </a:p>
        </p:txBody>
      </p:sp>
      <p:sp>
        <p:nvSpPr>
          <p:cNvPr id="12" name="photo-caption-bg"/>
          <p:cNvSpPr/>
          <p:nvPr/>
        </p:nvSpPr>
        <p:spPr>
          <a:xfrm>
            <a:off x="8128000" y="5765800"/>
            <a:ext cx="4064000" cy="1092200"/>
          </a:xfrm>
          <a:prstGeom prst="rect">
            <a:avLst/>
          </a:prstGeom>
          <a:solidFill>
            <a:srgbClr val="151714">
              <a:alpha val="85098"/>
            </a:srgbClr>
          </a:solidFill>
          <a:ln>
            <a:noFill/>
          </a:ln>
        </p:spPr>
      </p:sp>
      <p:sp>
        <p:nvSpPr>
          <p:cNvPr id="13" name="photo-caption"/>
          <p:cNvSpPr txBox="1"/>
          <p:nvPr/>
        </p:nvSpPr>
        <p:spPr>
          <a:xfrm>
            <a:off x="8382000" y="6019800"/>
            <a:ext cx="3556000" cy="558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35000"/>
              </a:lnSpc>
            </a:pPr>
            <a:r>
              <a:rPr lang="en-US" sz="1300" noProof="1">
                <a:solidFill>
                  <a:srgbClr val="FFFFFF"/>
                </a:solidFill>
                <a:latin typeface="Liter"/>
                <a:ea typeface="Liter"/>
              </a:rPr>
              <a:t>Machines inspected and prepared for delivery at the Ruai yard.</a:t>
            </a:r>
            <a:endParaRPr lang="en-US" sz="1300" noProof="1"/>
          </a:p>
        </p:txBody>
      </p:sp>
      <p:sp>
        <p:nvSpPr>
          <p:cNvPr id="14" name="page"/>
          <p:cNvSpPr txBox="1"/>
          <p:nvPr/>
        </p:nvSpPr>
        <p:spPr>
          <a:xfrm>
            <a:off x="609600" y="6477000"/>
            <a:ext cx="787400" cy="177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25000"/>
              </a:lnSpc>
            </a:pPr>
            <a:r>
              <a:rPr lang="en-US" sz="1000" noProof="1">
                <a:solidFill>
                  <a:srgbClr val="6E706B"/>
                </a:solidFill>
                <a:latin typeface="Liter"/>
                <a:ea typeface="Liter"/>
              </a:rPr>
              <a:t>12 / 14</a:t>
            </a:r>
            <a:endParaRPr lang="en-US" sz="1000" noProof="1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a14="http://schemas.microsoft.com/office/drawing/2010/main" xmlns:c="http://schemas.openxmlformats.org/drawingml/2006/chart" xmlns:cx="http://schemas.microsoft.com/office/drawing/2014/chartex" xmlns:m="http://schemas.openxmlformats.org/officeDocument/2006/math" xmlns:mc="http://schemas.openxmlformats.org/markup-compatibility/2006" xmlns:pptd="https://kimi-design.msh.team/pptd/2026" xmlns:r="http://schemas.openxmlformats.org/officeDocument/2006/relationships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ction"/>
          <p:cNvSpPr txBox="1"/>
          <p:nvPr/>
        </p:nvSpPr>
        <p:spPr>
          <a:xfrm>
            <a:off x="609600" y="304800"/>
            <a:ext cx="4191000" cy="2286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20000"/>
              </a:lnSpc>
            </a:pPr>
            <a:r>
              <a:rPr lang="en-US" sz="1000" noProof="1" spc="150" kern="0">
                <a:solidFill>
                  <a:srgbClr val="6E706B"/>
                </a:solidFill>
                <a:latin typeface="Liter"/>
                <a:ea typeface="Liter"/>
              </a:rPr>
              <a:t>12 / HOW TO ORDER</a:t>
            </a:r>
            <a:endParaRPr lang="en-US" sz="1000" noProof="1"/>
          </a:p>
        </p:txBody>
      </p:sp>
      <p:sp>
        <p:nvSpPr>
          <p:cNvPr id="3" name="title"/>
          <p:cNvSpPr txBox="1"/>
          <p:nvPr/>
        </p:nvSpPr>
        <p:spPr>
          <a:xfrm>
            <a:off x="609600" y="736600"/>
            <a:ext cx="6604000" cy="6604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02000"/>
              </a:lnSpc>
            </a:pPr>
            <a:r>
              <a:rPr lang="en-US" sz="4000" noProof="1">
                <a:solidFill>
                  <a:srgbClr val="151714"/>
                </a:solidFill>
                <a:latin typeface="Archivo Black"/>
                <a:ea typeface="Archivo Black"/>
              </a:rPr>
              <a:t>FROM QUOTE TO SITE.</a:t>
            </a:r>
            <a:endParaRPr lang="en-US" sz="4000" noProof="1"/>
          </a:p>
        </p:txBody>
      </p:sp>
      <p:sp>
        <p:nvSpPr>
          <p:cNvPr id="4" name="lead-time"/>
          <p:cNvSpPr txBox="1"/>
          <p:nvPr/>
        </p:nvSpPr>
        <p:spPr>
          <a:xfrm>
            <a:off x="7924800" y="774700"/>
            <a:ext cx="3657600" cy="584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>
              <a:lnSpc>
                <a:spcPct val="135000"/>
              </a:lnSpc>
            </a:pPr>
            <a:r>
              <a:rPr lang="en-US" sz="1300" noProof="1">
                <a:solidFill>
                  <a:srgbClr val="6E706B"/>
                </a:solidFill>
                <a:latin typeface="Liter"/>
                <a:ea typeface="Liter"/>
              </a:rPr>
              <a:t>Stock: about 2 weeks
Factory orders: 8–12 weeks</a:t>
            </a:r>
            <a:endParaRPr lang="en-US" sz="1300" noProof="1"/>
          </a:p>
        </p:txBody>
      </p:sp>
      <p:sp>
        <p:nvSpPr>
          <p:cNvPr id="5" name="timeline"/>
          <p:cNvSpPr/>
          <p:nvPr/>
        </p:nvSpPr>
        <p:spPr>
          <a:xfrm>
            <a:off x="1117600" y="2120900"/>
            <a:ext cx="9956800" cy="38100"/>
          </a:xfrm>
          <a:prstGeom prst="rect">
            <a:avLst/>
          </a:prstGeom>
          <a:solidFill>
            <a:srgbClr val="D6D4CC"/>
          </a:solidFill>
          <a:ln>
            <a:noFill/>
          </a:ln>
        </p:spPr>
      </p:sp>
      <p:sp>
        <p:nvSpPr>
          <p:cNvPr id="6" name="node1"/>
          <p:cNvSpPr/>
          <p:nvPr/>
        </p:nvSpPr>
        <p:spPr>
          <a:xfrm>
            <a:off x="889000" y="1892300"/>
            <a:ext cx="508000" cy="508000"/>
          </a:xfrm>
          <a:prstGeom prst="ellipse">
            <a:avLst/>
          </a:prstGeom>
          <a:solidFill>
            <a:srgbClr val="F7C600"/>
          </a:solidFill>
          <a:ln>
            <a:noFill/>
          </a:ln>
        </p:spPr>
      </p:sp>
      <p:sp>
        <p:nvSpPr>
          <p:cNvPr id="7" name="n1"/>
          <p:cNvSpPr txBox="1"/>
          <p:nvPr/>
        </p:nvSpPr>
        <p:spPr>
          <a:xfrm>
            <a:off x="889000" y="1968500"/>
            <a:ext cx="508000" cy="330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 anchor="ctr"/>
          <a:lstStyle/>
          <a:p>
            <a:pPr algn="ctr">
              <a:lnSpc>
                <a:spcPct val="135000"/>
              </a:lnSpc>
            </a:pPr>
            <a:r>
              <a:rPr lang="en-US" sz="1600" noProof="1" b="1">
                <a:solidFill>
                  <a:srgbClr val="151714"/>
                </a:solidFill>
                <a:latin typeface="Liter"/>
                <a:ea typeface="Liter"/>
              </a:rPr>
              <a:t>01</a:t>
            </a:r>
            <a:endParaRPr lang="en-US" sz="1600" noProof="1"/>
          </a:p>
        </p:txBody>
      </p:sp>
      <p:sp>
        <p:nvSpPr>
          <p:cNvPr id="8" name="step1"/>
          <p:cNvSpPr txBox="1"/>
          <p:nvPr/>
        </p:nvSpPr>
        <p:spPr>
          <a:xfrm>
            <a:off x="609600" y="2717800"/>
            <a:ext cx="1625600" cy="1346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ctr">
              <a:lnSpc>
                <a:spcPct val="135000"/>
              </a:lnSpc>
            </a:pPr>
            <a:r>
              <a:rPr lang="en-US" sz="1300" noProof="1" b="1">
                <a:solidFill>
                  <a:srgbClr val="151714"/>
                </a:solidFill>
                <a:latin typeface="Liter"/>
                <a:ea typeface="Liter"/>
              </a:rPr>
              <a:t>CHOOSE YOUR MACHINE</a:t>
            </a:r>
            <a:endParaRPr lang="en-US" sz="1300" noProof="1"/>
          </a:p>
          <a:p>
            <a:pPr algn="ctr">
              <a:lnSpc>
                <a:spcPct val="135000"/>
              </a:lnSpc>
              <a:spcBef>
                <a:spcPts val="700"/>
              </a:spcBef>
            </a:pPr>
            <a:r>
              <a:rPr lang="en-US" sz="1300" noProof="1">
                <a:solidFill>
                  <a:srgbClr val="151714"/>
                </a:solidFill>
                <a:latin typeface="Liter"/>
                <a:ea typeface="Liter"/>
              </a:rPr>
              <a:t>Shortlist by tonnage, payload and application.</a:t>
            </a:r>
            <a:endParaRPr lang="en-US" sz="1300" noProof="1"/>
          </a:p>
        </p:txBody>
      </p:sp>
      <p:sp>
        <p:nvSpPr>
          <p:cNvPr id="9" name="node2"/>
          <p:cNvSpPr/>
          <p:nvPr/>
        </p:nvSpPr>
        <p:spPr>
          <a:xfrm>
            <a:off x="2844800" y="1892300"/>
            <a:ext cx="508000" cy="508000"/>
          </a:xfrm>
          <a:prstGeom prst="ellipse">
            <a:avLst/>
          </a:prstGeom>
          <a:solidFill>
            <a:srgbClr val="F7C600"/>
          </a:solidFill>
          <a:ln>
            <a:noFill/>
          </a:ln>
        </p:spPr>
      </p:sp>
      <p:sp>
        <p:nvSpPr>
          <p:cNvPr id="10" name="n2"/>
          <p:cNvSpPr txBox="1"/>
          <p:nvPr/>
        </p:nvSpPr>
        <p:spPr>
          <a:xfrm>
            <a:off x="2844800" y="1968500"/>
            <a:ext cx="508000" cy="330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 anchor="ctr"/>
          <a:lstStyle/>
          <a:p>
            <a:pPr algn="ctr">
              <a:lnSpc>
                <a:spcPct val="135000"/>
              </a:lnSpc>
            </a:pPr>
            <a:r>
              <a:rPr lang="en-US" sz="1600" noProof="1" b="1">
                <a:solidFill>
                  <a:srgbClr val="151714"/>
                </a:solidFill>
                <a:latin typeface="Liter"/>
                <a:ea typeface="Liter"/>
              </a:rPr>
              <a:t>02</a:t>
            </a:r>
            <a:endParaRPr lang="en-US" sz="1600" noProof="1"/>
          </a:p>
        </p:txBody>
      </p:sp>
      <p:sp>
        <p:nvSpPr>
          <p:cNvPr id="11" name="step2"/>
          <p:cNvSpPr txBox="1"/>
          <p:nvPr/>
        </p:nvSpPr>
        <p:spPr>
          <a:xfrm>
            <a:off x="2489200" y="2717800"/>
            <a:ext cx="1676400" cy="1346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ctr">
              <a:lnSpc>
                <a:spcPct val="135000"/>
              </a:lnSpc>
            </a:pPr>
            <a:r>
              <a:rPr lang="en-US" sz="1300" noProof="1" b="1">
                <a:solidFill>
                  <a:srgbClr val="151714"/>
                </a:solidFill>
                <a:latin typeface="Liter"/>
                <a:ea typeface="Liter"/>
              </a:rPr>
              <a:t>GET A WRITTEN QUOTE</a:t>
            </a:r>
            <a:endParaRPr lang="en-US" sz="1300" noProof="1"/>
          </a:p>
          <a:p>
            <a:pPr algn="ctr">
              <a:lnSpc>
                <a:spcPct val="135000"/>
              </a:lnSpc>
              <a:spcBef>
                <a:spcPts val="700"/>
              </a:spcBef>
            </a:pPr>
            <a:r>
              <a:rPr lang="en-US" sz="1300" noProof="1">
                <a:solidFill>
                  <a:srgbClr val="151714"/>
                </a:solidFill>
                <a:latin typeface="Liter"/>
                <a:ea typeface="Liter"/>
              </a:rPr>
              <a:t>Price, warranty, lead time and delivery confirmed.</a:t>
            </a:r>
            <a:endParaRPr lang="en-US" sz="1300" noProof="1"/>
          </a:p>
        </p:txBody>
      </p:sp>
      <p:sp>
        <p:nvSpPr>
          <p:cNvPr id="12" name="node3"/>
          <p:cNvSpPr/>
          <p:nvPr/>
        </p:nvSpPr>
        <p:spPr>
          <a:xfrm>
            <a:off x="4800600" y="1892300"/>
            <a:ext cx="508000" cy="508000"/>
          </a:xfrm>
          <a:prstGeom prst="ellipse">
            <a:avLst/>
          </a:prstGeom>
          <a:solidFill>
            <a:srgbClr val="F7C600"/>
          </a:solidFill>
          <a:ln>
            <a:noFill/>
          </a:ln>
        </p:spPr>
      </p:sp>
      <p:sp>
        <p:nvSpPr>
          <p:cNvPr id="13" name="n3"/>
          <p:cNvSpPr txBox="1"/>
          <p:nvPr/>
        </p:nvSpPr>
        <p:spPr>
          <a:xfrm>
            <a:off x="4800600" y="1968500"/>
            <a:ext cx="508000" cy="330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 anchor="ctr"/>
          <a:lstStyle/>
          <a:p>
            <a:pPr algn="ctr">
              <a:lnSpc>
                <a:spcPct val="135000"/>
              </a:lnSpc>
            </a:pPr>
            <a:r>
              <a:rPr lang="en-US" sz="1600" noProof="1" b="1">
                <a:solidFill>
                  <a:srgbClr val="151714"/>
                </a:solidFill>
                <a:latin typeface="Liter"/>
                <a:ea typeface="Liter"/>
              </a:rPr>
              <a:t>03</a:t>
            </a:r>
            <a:endParaRPr lang="en-US" sz="1600" noProof="1"/>
          </a:p>
        </p:txBody>
      </p:sp>
      <p:sp>
        <p:nvSpPr>
          <p:cNvPr id="14" name="step3"/>
          <p:cNvSpPr txBox="1"/>
          <p:nvPr/>
        </p:nvSpPr>
        <p:spPr>
          <a:xfrm>
            <a:off x="4445000" y="2717800"/>
            <a:ext cx="1625600" cy="1346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ctr">
              <a:lnSpc>
                <a:spcPct val="135000"/>
              </a:lnSpc>
            </a:pPr>
            <a:r>
              <a:rPr lang="en-US" sz="1300" noProof="1" b="1">
                <a:solidFill>
                  <a:srgbClr val="151714"/>
                </a:solidFill>
                <a:latin typeface="Liter"/>
                <a:ea typeface="Liter"/>
              </a:rPr>
              <a:t>AGREE TERMS</a:t>
            </a:r>
            <a:endParaRPr lang="en-US" sz="1300" noProof="1"/>
          </a:p>
          <a:p>
            <a:pPr algn="ctr">
              <a:lnSpc>
                <a:spcPct val="135000"/>
              </a:lnSpc>
              <a:spcBef>
                <a:spcPts val="700"/>
              </a:spcBef>
            </a:pPr>
            <a:r>
              <a:rPr lang="en-US" sz="1300" noProof="1">
                <a:solidFill>
                  <a:srgbClr val="151714"/>
                </a:solidFill>
                <a:latin typeface="Liter"/>
                <a:ea typeface="Liter"/>
              </a:rPr>
              <a:t>Payment, financing and trade-in options documented.</a:t>
            </a:r>
            <a:endParaRPr lang="en-US" sz="1300" noProof="1"/>
          </a:p>
        </p:txBody>
      </p:sp>
      <p:sp>
        <p:nvSpPr>
          <p:cNvPr id="15" name="node4"/>
          <p:cNvSpPr/>
          <p:nvPr/>
        </p:nvSpPr>
        <p:spPr>
          <a:xfrm>
            <a:off x="6756400" y="1892300"/>
            <a:ext cx="508000" cy="508000"/>
          </a:xfrm>
          <a:prstGeom prst="ellipse">
            <a:avLst/>
          </a:prstGeom>
          <a:solidFill>
            <a:srgbClr val="F7C600"/>
          </a:solidFill>
          <a:ln>
            <a:noFill/>
          </a:ln>
        </p:spPr>
      </p:sp>
      <p:sp>
        <p:nvSpPr>
          <p:cNvPr id="16" name="n4"/>
          <p:cNvSpPr txBox="1"/>
          <p:nvPr/>
        </p:nvSpPr>
        <p:spPr>
          <a:xfrm>
            <a:off x="6756400" y="1968500"/>
            <a:ext cx="508000" cy="330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 anchor="ctr"/>
          <a:lstStyle/>
          <a:p>
            <a:pPr algn="ctr">
              <a:lnSpc>
                <a:spcPct val="135000"/>
              </a:lnSpc>
            </a:pPr>
            <a:r>
              <a:rPr lang="en-US" sz="1600" noProof="1" b="1">
                <a:solidFill>
                  <a:srgbClr val="151714"/>
                </a:solidFill>
                <a:latin typeface="Liter"/>
                <a:ea typeface="Liter"/>
              </a:rPr>
              <a:t>04</a:t>
            </a:r>
            <a:endParaRPr lang="en-US" sz="1600" noProof="1"/>
          </a:p>
        </p:txBody>
      </p:sp>
      <p:sp>
        <p:nvSpPr>
          <p:cNvPr id="17" name="step4"/>
          <p:cNvSpPr txBox="1"/>
          <p:nvPr/>
        </p:nvSpPr>
        <p:spPr>
          <a:xfrm>
            <a:off x="6350000" y="2717800"/>
            <a:ext cx="1778000" cy="1346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ctr">
              <a:lnSpc>
                <a:spcPct val="135000"/>
              </a:lnSpc>
            </a:pPr>
            <a:r>
              <a:rPr lang="en-US" sz="1300" noProof="1" b="1">
                <a:solidFill>
                  <a:srgbClr val="151714"/>
                </a:solidFill>
                <a:latin typeface="Liter"/>
                <a:ea typeface="Liter"/>
              </a:rPr>
              <a:t>INSPECTION &amp; PREPARATION</a:t>
            </a:r>
            <a:endParaRPr lang="en-US" sz="1300" noProof="1"/>
          </a:p>
          <a:p>
            <a:pPr algn="ctr">
              <a:lnSpc>
                <a:spcPct val="135000"/>
              </a:lnSpc>
              <a:spcBef>
                <a:spcPts val="700"/>
              </a:spcBef>
            </a:pPr>
            <a:r>
              <a:rPr lang="en-US" sz="1300" noProof="1">
                <a:solidFill>
                  <a:srgbClr val="151714"/>
                </a:solidFill>
                <a:latin typeface="Liter"/>
                <a:ea typeface="Liter"/>
              </a:rPr>
              <a:t>Fluids, filters, grease points and safety verified.</a:t>
            </a:r>
            <a:endParaRPr lang="en-US" sz="1300" noProof="1"/>
          </a:p>
        </p:txBody>
      </p:sp>
      <p:sp>
        <p:nvSpPr>
          <p:cNvPr id="18" name="node5"/>
          <p:cNvSpPr/>
          <p:nvPr/>
        </p:nvSpPr>
        <p:spPr>
          <a:xfrm>
            <a:off x="8712200" y="1892300"/>
            <a:ext cx="508000" cy="508000"/>
          </a:xfrm>
          <a:prstGeom prst="ellipse">
            <a:avLst/>
          </a:prstGeom>
          <a:solidFill>
            <a:srgbClr val="F7C600"/>
          </a:solidFill>
          <a:ln>
            <a:noFill/>
          </a:ln>
        </p:spPr>
      </p:sp>
      <p:sp>
        <p:nvSpPr>
          <p:cNvPr id="19" name="n5"/>
          <p:cNvSpPr txBox="1"/>
          <p:nvPr/>
        </p:nvSpPr>
        <p:spPr>
          <a:xfrm>
            <a:off x="8712200" y="1968500"/>
            <a:ext cx="508000" cy="330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 anchor="ctr"/>
          <a:lstStyle/>
          <a:p>
            <a:pPr algn="ctr">
              <a:lnSpc>
                <a:spcPct val="135000"/>
              </a:lnSpc>
            </a:pPr>
            <a:r>
              <a:rPr lang="en-US" sz="1600" noProof="1" b="1">
                <a:solidFill>
                  <a:srgbClr val="151714"/>
                </a:solidFill>
                <a:latin typeface="Liter"/>
                <a:ea typeface="Liter"/>
              </a:rPr>
              <a:t>05</a:t>
            </a:r>
            <a:endParaRPr lang="en-US" sz="1600" noProof="1"/>
          </a:p>
        </p:txBody>
      </p:sp>
      <p:sp>
        <p:nvSpPr>
          <p:cNvPr id="20" name="step5"/>
          <p:cNvSpPr txBox="1"/>
          <p:nvPr/>
        </p:nvSpPr>
        <p:spPr>
          <a:xfrm>
            <a:off x="8305800" y="2717800"/>
            <a:ext cx="1727200" cy="1346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ctr">
              <a:lnSpc>
                <a:spcPct val="135000"/>
              </a:lnSpc>
            </a:pPr>
            <a:r>
              <a:rPr lang="en-US" sz="1300" noProof="1" b="1">
                <a:solidFill>
                  <a:srgbClr val="151714"/>
                </a:solidFill>
                <a:latin typeface="Liter"/>
                <a:ea typeface="Liter"/>
              </a:rPr>
              <a:t>DELIVERY &amp; HANDOVER</a:t>
            </a:r>
            <a:endParaRPr lang="en-US" sz="1300" noProof="1"/>
          </a:p>
          <a:p>
            <a:pPr algn="ctr">
              <a:lnSpc>
                <a:spcPct val="135000"/>
              </a:lnSpc>
              <a:spcBef>
                <a:spcPts val="700"/>
              </a:spcBef>
            </a:pPr>
            <a:r>
              <a:rPr lang="en-US" sz="1300" noProof="1">
                <a:solidFill>
                  <a:srgbClr val="151714"/>
                </a:solidFill>
                <a:latin typeface="Liter"/>
                <a:ea typeface="Liter"/>
              </a:rPr>
              <a:t>Low-loader delivery, commissioning and familiarization.</a:t>
            </a:r>
            <a:endParaRPr lang="en-US" sz="1300" noProof="1"/>
          </a:p>
        </p:txBody>
      </p:sp>
      <p:sp>
        <p:nvSpPr>
          <p:cNvPr id="21" name="node6"/>
          <p:cNvSpPr/>
          <p:nvPr/>
        </p:nvSpPr>
        <p:spPr>
          <a:xfrm>
            <a:off x="10668000" y="1892300"/>
            <a:ext cx="508000" cy="508000"/>
          </a:xfrm>
          <a:prstGeom prst="ellipse">
            <a:avLst/>
          </a:prstGeom>
          <a:solidFill>
            <a:srgbClr val="F7C600"/>
          </a:solidFill>
          <a:ln>
            <a:noFill/>
          </a:ln>
        </p:spPr>
      </p:sp>
      <p:sp>
        <p:nvSpPr>
          <p:cNvPr id="22" name="n6"/>
          <p:cNvSpPr txBox="1"/>
          <p:nvPr/>
        </p:nvSpPr>
        <p:spPr>
          <a:xfrm>
            <a:off x="10668000" y="1968500"/>
            <a:ext cx="508000" cy="330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 anchor="ctr"/>
          <a:lstStyle/>
          <a:p>
            <a:pPr algn="ctr">
              <a:lnSpc>
                <a:spcPct val="135000"/>
              </a:lnSpc>
            </a:pPr>
            <a:r>
              <a:rPr lang="en-US" sz="1600" noProof="1" b="1">
                <a:solidFill>
                  <a:srgbClr val="151714"/>
                </a:solidFill>
                <a:latin typeface="Liter"/>
                <a:ea typeface="Liter"/>
              </a:rPr>
              <a:t>06</a:t>
            </a:r>
            <a:endParaRPr lang="en-US" sz="1600" noProof="1"/>
          </a:p>
        </p:txBody>
      </p:sp>
      <p:sp>
        <p:nvSpPr>
          <p:cNvPr id="23" name="step6"/>
          <p:cNvSpPr txBox="1"/>
          <p:nvPr/>
        </p:nvSpPr>
        <p:spPr>
          <a:xfrm>
            <a:off x="10261600" y="2717800"/>
            <a:ext cx="1422400" cy="1346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ctr">
              <a:lnSpc>
                <a:spcPct val="135000"/>
              </a:lnSpc>
            </a:pPr>
            <a:r>
              <a:rPr lang="en-US" sz="1300" noProof="1" b="1">
                <a:solidFill>
                  <a:srgbClr val="151714"/>
                </a:solidFill>
                <a:latin typeface="Liter"/>
                <a:ea typeface="Liter"/>
              </a:rPr>
              <a:t>LIFETIME SUPPORT</a:t>
            </a:r>
            <a:endParaRPr lang="en-US" sz="1300" noProof="1"/>
          </a:p>
          <a:p>
            <a:pPr algn="ctr">
              <a:lnSpc>
                <a:spcPct val="135000"/>
              </a:lnSpc>
              <a:spcBef>
                <a:spcPts val="700"/>
              </a:spcBef>
            </a:pPr>
            <a:r>
              <a:rPr lang="en-US" sz="1300" noProof="1">
                <a:solidFill>
                  <a:srgbClr val="151714"/>
                </a:solidFill>
                <a:latin typeface="Liter"/>
                <a:ea typeface="Liter"/>
              </a:rPr>
              <a:t>Parts, service and local warranty support.</a:t>
            </a:r>
            <a:endParaRPr lang="en-US" sz="1300" noProof="1"/>
          </a:p>
        </p:txBody>
      </p:sp>
      <p:sp>
        <p:nvSpPr>
          <p:cNvPr id="24" name="cta-band"/>
          <p:cNvSpPr/>
          <p:nvPr/>
        </p:nvSpPr>
        <p:spPr>
          <a:xfrm>
            <a:off x="0" y="4800600"/>
            <a:ext cx="12192000" cy="2057400"/>
          </a:xfrm>
          <a:prstGeom prst="rect">
            <a:avLst/>
          </a:prstGeom>
          <a:solidFill>
            <a:srgbClr val="151714"/>
          </a:solidFill>
          <a:ln>
            <a:noFill/>
          </a:ln>
        </p:spPr>
      </p:sp>
      <p:sp>
        <p:nvSpPr>
          <p:cNvPr id="25" name="quote-label"/>
          <p:cNvSpPr txBox="1"/>
          <p:nvPr/>
        </p:nvSpPr>
        <p:spPr>
          <a:xfrm>
            <a:off x="609600" y="5181600"/>
            <a:ext cx="5334000" cy="2286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20000"/>
              </a:lnSpc>
            </a:pPr>
            <a:r>
              <a:rPr lang="en-US" sz="1000" noProof="1" spc="150" kern="0">
                <a:solidFill>
                  <a:srgbClr val="F7C600"/>
                </a:solidFill>
                <a:latin typeface="Liter"/>
                <a:ea typeface="Liter"/>
              </a:rPr>
              <a:t>WRITTEN QUOTATION WITHIN 24 HOURS</a:t>
            </a:r>
            <a:endParaRPr lang="en-US" sz="1000" noProof="1"/>
          </a:p>
        </p:txBody>
      </p:sp>
      <p:sp>
        <p:nvSpPr>
          <p:cNvPr id="26" name="contact"/>
          <p:cNvSpPr txBox="1"/>
          <p:nvPr/>
        </p:nvSpPr>
        <p:spPr>
          <a:xfrm>
            <a:off x="609600" y="5664200"/>
            <a:ext cx="7239000" cy="5334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98000"/>
              </a:lnSpc>
            </a:pPr>
            <a:r>
              <a:rPr lang="en-US" sz="2800" noProof="1">
                <a:solidFill>
                  <a:srgbClr val="FFFFFF"/>
                </a:solidFill>
                <a:latin typeface="Archivo Black"/>
                <a:ea typeface="Archivo Black"/>
              </a:rPr>
              <a:t>CALL / WHATSAPP +254 718 686 967</a:t>
            </a:r>
            <a:endParaRPr lang="en-US" sz="2800" noProof="1"/>
          </a:p>
        </p:txBody>
      </p:sp>
      <p:sp>
        <p:nvSpPr>
          <p:cNvPr id="27" name="contact-note"/>
          <p:cNvSpPr txBox="1"/>
          <p:nvPr/>
        </p:nvSpPr>
        <p:spPr>
          <a:xfrm>
            <a:off x="8483600" y="5334000"/>
            <a:ext cx="3098800" cy="685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>
              <a:lnSpc>
                <a:spcPct val="135000"/>
              </a:lnSpc>
            </a:pPr>
            <a:r>
              <a:rPr lang="en-US" sz="1400" noProof="1">
                <a:solidFill>
                  <a:srgbClr val="FFFFFF"/>
                </a:solidFill>
                <a:latin typeface="Liter"/>
                <a:ea typeface="Liter"/>
              </a:rPr>
              <a:t>Share the machine type, site location and required duration.
Long-term hire and lease-to-own available.</a:t>
            </a:r>
            <a:endParaRPr lang="en-US" sz="1400" noProof="1"/>
          </a:p>
        </p:txBody>
      </p:sp>
      <p:sp>
        <p:nvSpPr>
          <p:cNvPr id="28" name="page"/>
          <p:cNvSpPr txBox="1"/>
          <p:nvPr/>
        </p:nvSpPr>
        <p:spPr>
          <a:xfrm>
            <a:off x="10795000" y="6477000"/>
            <a:ext cx="787400" cy="177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>
              <a:lnSpc>
                <a:spcPct val="125000"/>
              </a:lnSpc>
            </a:pPr>
            <a:r>
              <a:rPr lang="en-US" sz="1000" noProof="1">
                <a:solidFill>
                  <a:srgbClr val="A6A8A3"/>
                </a:solidFill>
                <a:latin typeface="Liter"/>
                <a:ea typeface="Liter"/>
              </a:rPr>
              <a:t>13 / 14</a:t>
            </a:r>
            <a:endParaRPr lang="en-US" sz="1000" noProof="1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a14="http://schemas.microsoft.com/office/drawing/2010/main" xmlns:c="http://schemas.openxmlformats.org/drawingml/2006/chart" xmlns:cx="http://schemas.microsoft.com/office/drawing/2014/chartex" xmlns:m="http://schemas.openxmlformats.org/officeDocument/2006/math" xmlns:mc="http://schemas.openxmlformats.org/markup-compatibility/2006" xmlns:pptd="https://kimi-design.msh.team/pptd/2026" xmlns:r="http://schemas.openxmlformats.org/officeDocument/2006/relationships" xmlns:p="http://schemas.openxmlformats.org/presentationml/2006/main">
  <p:cSld>
    <p:bg>
      <p:bgPr>
        <a:solidFill>
          <a:srgbClr val="1517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hoto"/>
          <p:cNvPicPr/>
          <p:nvPr/>
        </p:nvPicPr>
        <p:blipFill>
          <a:blip r:embed="rId2"/>
          <a:srcRect l="13000" r="13000"/>
          <a:stretch>
            <a:fillRect/>
          </a:stretch>
        </p:blipFill>
        <p:spPr>
          <a:xfrm>
            <a:off x="8255000" y="0"/>
            <a:ext cx="3937000" cy="6858000"/>
          </a:xfrm>
          <a:prstGeom prst="rect">
            <a:avLst/>
          </a:prstGeom>
          <a:ln>
            <a:noFill/>
          </a:ln>
        </p:spPr>
      </p:pic>
      <p:sp>
        <p:nvSpPr>
          <p:cNvPr id="3" name="yellow-edge"/>
          <p:cNvSpPr/>
          <p:nvPr/>
        </p:nvSpPr>
        <p:spPr>
          <a:xfrm>
            <a:off x="8077200" y="0"/>
            <a:ext cx="177800" cy="6858000"/>
          </a:xfrm>
          <a:prstGeom prst="rect">
            <a:avLst/>
          </a:prstGeom>
          <a:solidFill>
            <a:srgbClr val="F7C600"/>
          </a:solidFill>
          <a:ln>
            <a:noFill/>
          </a:ln>
        </p:spPr>
      </p:sp>
      <p:pic>
        <p:nvPicPr>
          <p:cNvPr id="4" name="tp-logo"/>
          <p:cNvPicPr/>
          <p:nvPr/>
        </p:nvPicPr>
        <p:blipFill>
          <a:blip r:embed="rId3"/>
          <a:srcRect t="-136" b="-136"/>
          <a:stretch>
            <a:fillRect/>
          </a:stretch>
        </p:blipFill>
        <p:spPr>
          <a:xfrm>
            <a:off x="609600" y="381000"/>
            <a:ext cx="1752600" cy="1473200"/>
          </a:xfrm>
          <a:prstGeom prst="rect">
            <a:avLst/>
          </a:prstGeom>
          <a:ln>
            <a:noFill/>
          </a:ln>
        </p:spPr>
      </p:pic>
      <p:pic>
        <p:nvPicPr>
          <p:cNvPr id="5" name="sdlg-logo"/>
          <p:cNvPicPr/>
          <p:nvPr/>
        </p:nvPicPr>
        <p:blipFill>
          <a:blip r:embed="rId4"/>
          <a:srcRect l="0" r="0"/>
          <a:stretch>
            <a:fillRect/>
          </a:stretch>
        </p:blipFill>
        <p:spPr>
          <a:xfrm>
            <a:off x="2667000" y="685800"/>
            <a:ext cx="787400" cy="787400"/>
          </a:xfrm>
          <a:prstGeom prst="rect">
            <a:avLst/>
          </a:prstGeom>
          <a:ln>
            <a:noFill/>
          </a:ln>
        </p:spPr>
      </p:pic>
      <p:sp>
        <p:nvSpPr>
          <p:cNvPr id="6" name="title"/>
          <p:cNvSpPr txBox="1"/>
          <p:nvPr/>
        </p:nvSpPr>
        <p:spPr>
          <a:xfrm>
            <a:off x="609600" y="2209800"/>
            <a:ext cx="6985000" cy="14224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98000"/>
              </a:lnSpc>
            </a:pPr>
            <a:r>
              <a:rPr lang="en-US" sz="4200" noProof="1">
                <a:solidFill>
                  <a:srgbClr val="FFFFFF"/>
                </a:solidFill>
                <a:latin typeface="Archivo Black"/>
                <a:ea typeface="Archivo Black"/>
              </a:rPr>
              <a:t>LET’S PUT A MACHINE
ON YOUR SITE.</a:t>
            </a:r>
            <a:endParaRPr lang="en-US" sz="4200" noProof="1"/>
          </a:p>
        </p:txBody>
      </p:sp>
      <p:sp>
        <p:nvSpPr>
          <p:cNvPr id="7" name="title-rule"/>
          <p:cNvSpPr/>
          <p:nvPr/>
        </p:nvSpPr>
        <p:spPr>
          <a:xfrm>
            <a:off x="609600" y="3886200"/>
            <a:ext cx="1219200" cy="76200"/>
          </a:xfrm>
          <a:prstGeom prst="rect">
            <a:avLst/>
          </a:prstGeom>
          <a:solidFill>
            <a:srgbClr val="F7C600"/>
          </a:solidFill>
          <a:ln>
            <a:noFill/>
          </a:ln>
        </p:spPr>
      </p:sp>
      <p:sp>
        <p:nvSpPr>
          <p:cNvPr id="8" name="contact"/>
          <p:cNvSpPr txBox="1"/>
          <p:nvPr/>
        </p:nvSpPr>
        <p:spPr>
          <a:xfrm>
            <a:off x="609600" y="4318000"/>
            <a:ext cx="6858000" cy="1397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45000"/>
              </a:lnSpc>
            </a:pPr>
            <a:r>
              <a:rPr lang="en-US" sz="1500" noProof="1" b="1">
                <a:solidFill>
                  <a:srgbClr val="FFFFFF"/>
                </a:solidFill>
                <a:latin typeface="Liter"/>
                <a:ea typeface="Liter"/>
              </a:rPr>
              <a:t>CALL / WHATSAPP</a:t>
            </a:r>
            <a:r>
              <a:rPr lang="en-US" sz="1500" noProof="1">
                <a:solidFill>
                  <a:srgbClr val="FFFFFF"/>
                </a:solidFill>
                <a:latin typeface="Liter"/>
                <a:ea typeface="Liter"/>
              </a:rPr>
              <a:t>  +254 718 686 967</a:t>
            </a:r>
            <a:endParaRPr lang="en-US" sz="1500" noProof="1"/>
          </a:p>
          <a:p>
            <a:pPr>
              <a:lnSpc>
                <a:spcPct val="145000"/>
              </a:lnSpc>
            </a:pPr>
            <a:r>
              <a:rPr lang="en-US" sz="1500" noProof="1" b="1">
                <a:solidFill>
                  <a:srgbClr val="FFFFFF"/>
                </a:solidFill>
                <a:latin typeface="Liter"/>
                <a:ea typeface="Liter"/>
              </a:rPr>
              <a:t>EMAIL</a:t>
            </a:r>
            <a:r>
              <a:rPr lang="en-US" sz="1500" noProof="1">
                <a:solidFill>
                  <a:srgbClr val="FFFFFF"/>
                </a:solidFill>
                <a:latin typeface="Liter"/>
                <a:ea typeface="Liter"/>
              </a:rPr>
              <a:t>  info@trustpartnergeogroupltd.org</a:t>
            </a:r>
            <a:endParaRPr lang="en-US" sz="1500" noProof="1"/>
          </a:p>
          <a:p>
            <a:pPr>
              <a:lnSpc>
                <a:spcPct val="145000"/>
              </a:lnSpc>
            </a:pPr>
            <a:r>
              <a:rPr lang="en-US" sz="1500" noProof="1" b="1">
                <a:solidFill>
                  <a:srgbClr val="FFFFFF"/>
                </a:solidFill>
                <a:latin typeface="Liter"/>
                <a:ea typeface="Liter"/>
              </a:rPr>
              <a:t>WEB</a:t>
            </a:r>
            <a:r>
              <a:rPr lang="en-US" sz="1500" noProof="1">
                <a:solidFill>
                  <a:srgbClr val="FFFFFF"/>
                </a:solidFill>
                <a:latin typeface="Liter"/>
                <a:ea typeface="Liter"/>
              </a:rPr>
              <a:t>  www.trustpartnergeogroupltd.org</a:t>
            </a:r>
            <a:endParaRPr lang="en-US" sz="1500" noProof="1"/>
          </a:p>
          <a:p>
            <a:pPr>
              <a:lnSpc>
                <a:spcPct val="145000"/>
              </a:lnSpc>
            </a:pPr>
            <a:r>
              <a:rPr lang="en-US" sz="1500" noProof="1" b="1">
                <a:solidFill>
                  <a:srgbClr val="FFFFFF"/>
                </a:solidFill>
                <a:latin typeface="Liter"/>
                <a:ea typeface="Liter"/>
              </a:rPr>
              <a:t>VISIT</a:t>
            </a:r>
            <a:r>
              <a:rPr lang="en-US" sz="1500" noProof="1">
                <a:solidFill>
                  <a:srgbClr val="FFFFFF"/>
                </a:solidFill>
                <a:latin typeface="Liter"/>
                <a:ea typeface="Liter"/>
              </a:rPr>
              <a:t>  Ruai, Mawe Mbili — Off Ruai Bypass, Nairobi</a:t>
            </a:r>
            <a:endParaRPr lang="en-US" sz="1500" noProof="1"/>
          </a:p>
        </p:txBody>
      </p:sp>
      <p:sp>
        <p:nvSpPr>
          <p:cNvPr id="9" name="dealer"/>
          <p:cNvSpPr txBox="1"/>
          <p:nvPr/>
        </p:nvSpPr>
        <p:spPr>
          <a:xfrm>
            <a:off x="609600" y="6019800"/>
            <a:ext cx="6604000" cy="2286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20000"/>
              </a:lnSpc>
            </a:pPr>
            <a:r>
              <a:rPr lang="en-US" sz="1000" noProof="1" spc="150" kern="0">
                <a:solidFill>
                  <a:srgbClr val="F7C600"/>
                </a:solidFill>
                <a:latin typeface="Liter"/>
                <a:ea typeface="Liter"/>
              </a:rPr>
              <a:t>AUTHORIZED SDLG DEALER · KENYA</a:t>
            </a:r>
            <a:endParaRPr lang="en-US" sz="1000" noProof="1"/>
          </a:p>
        </p:txBody>
      </p:sp>
      <p:sp>
        <p:nvSpPr>
          <p:cNvPr id="10" name="disclaimer"/>
          <p:cNvSpPr txBox="1"/>
          <p:nvPr/>
        </p:nvSpPr>
        <p:spPr>
          <a:xfrm>
            <a:off x="609600" y="6426200"/>
            <a:ext cx="6858000" cy="203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25000"/>
              </a:lnSpc>
            </a:pPr>
            <a:r>
              <a:rPr lang="en-US" sz="800" noProof="1">
                <a:solidFill>
                  <a:srgbClr val="A6A8A3"/>
                </a:solidFill>
                <a:latin typeface="Liter"/>
                <a:ea typeface="Liter"/>
              </a:rPr>
              <a:t>Specifications are indicative and subject to change. Images may show optional equipment.</a:t>
            </a:r>
            <a:endParaRPr lang="en-US" sz="800" noProof="1"/>
          </a:p>
        </p:txBody>
      </p:sp>
      <p:sp>
        <p:nvSpPr>
          <p:cNvPr id="11" name="page"/>
          <p:cNvSpPr txBox="1"/>
          <p:nvPr/>
        </p:nvSpPr>
        <p:spPr>
          <a:xfrm>
            <a:off x="10871200" y="6426200"/>
            <a:ext cx="711200" cy="177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r">
              <a:lnSpc>
                <a:spcPct val="125000"/>
              </a:lnSpc>
            </a:pPr>
            <a:r>
              <a:rPr lang="en-US" sz="1000" noProof="1">
                <a:solidFill>
                  <a:srgbClr val="FFFFFF"/>
                </a:solidFill>
                <a:latin typeface="Liter"/>
                <a:ea typeface="Liter"/>
              </a:rPr>
              <a:t>14 / 14</a:t>
            </a:r>
            <a:endParaRPr lang="en-US" sz="1000" noProof="1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PPTD">
  <a:themeElements>
    <a:clrScheme name="PPTD">
      <a:dk1>
        <a:srgbClr val="000000"/>
      </a:dk1>
      <a:lt1>
        <a:srgbClr val="FFFFFF"/>
      </a:lt1>
      <a:dk2>
        <a:srgbClr val="1F2937"/>
      </a:dk2>
      <a:lt2>
        <a:srgbClr val="F3F4F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PTD">
      <a:majorFont>
        <a:latin typeface="MiSans"/>
        <a:ea typeface="MiSans"/>
        <a:cs typeface="MiSans"/>
      </a:majorFont>
      <a:minorFont>
        <a:latin typeface="MiSans"/>
        <a:ea typeface="MiSans"/>
        <a:cs typeface="MiSans"/>
      </a:minorFont>
    </a:fontScheme>
    <a:fmtScheme name="PPTD">
      <a:fillStyleLst>
        <a:solidFill>
          <a:schemeClr val="accent1"/>
        </a:solidFill>
        <a:solidFill>
          <a:schemeClr val="accent2"/>
        </a:solidFill>
        <a:solidFill>
          <a:schemeClr val="accent3"/>
        </a:solidFill>
      </a:fillStyleLst>
      <a:lnStyleLst>
        <a:ln w="6350" cap="flat" cmpd="sng" algn="ctr">
          <a:solidFill>
            <a:schemeClr val="accent1"/>
          </a:solidFill>
          <a:prstDash val="solid"/>
        </a:ln>
        <a:ln w="12700" cap="flat" cmpd="sng" algn="ctr">
          <a:solidFill>
            <a:schemeClr val="accent1"/>
          </a:solidFill>
          <a:prstDash val="solid"/>
        </a:ln>
        <a:ln w="19050" cap="flat" cmpd="sng" algn="ctr">
          <a:solidFill>
            <a:schemeClr val="accent1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lt1"/>
        </a:solidFill>
        <a:solidFill>
          <a:schemeClr val="lt2"/>
        </a:solidFill>
        <a:solidFill>
          <a:schemeClr val="dk1"/>
        </a:solidFill>
      </a:bgFillStyleLst>
    </a:fmtScheme>
  </a:themeElements>
</a:theme>
</file>

<file path=customXml/provenance.xml><?xml version="1.0" encoding="utf-8"?>
<provenance xmlns="urn:kimi:pptd:provenance">
  <producer>Kimi Slides/Design</producer>
  <statement>Built by Kimi Slides/Design with PPTD</statement>
</provenance>
</file>

<file path=docProps/app.xml><?xml version="1.0" encoding="utf-8"?>
<Properties xmlns="http://schemas.openxmlformats.org/officeDocument/2006/extended-properties">
  <Application>Neo Design</Application>
  <Slides>14</Slides>
</Properties>
</file>

<file path=docProps/core.xml><?xml version="1.0" encoding="utf-8"?>
<cp:coreProperties xmlns:dc="http://purl.org/dc/elements/1.1/" xmlns:cp="http://schemas.openxmlformats.org/package/2006/metadata/core-properties">
  <dc:title>Trust Partners Geo-Group × SDLG — 2026 Company &amp; Product Overview</dc:title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4" name="AIGC">
    <vt:lpwstr/>
  </property>
</Properties>
</file>